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  <p:sldId id="271" r:id="rId13"/>
    <p:sldId id="268" r:id="rId14"/>
    <p:sldId id="269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0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907" autoAdjust="0"/>
  </p:normalViewPr>
  <p:slideViewPr>
    <p:cSldViewPr>
      <p:cViewPr>
        <p:scale>
          <a:sx n="53" d="100"/>
          <a:sy n="53" d="100"/>
        </p:scale>
        <p:origin x="-2658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ndacja%20GAMA\Desktop\hiszpania%2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ndacja%20GAMA\Desktop\hiszpania%20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ndacja%20GAMA\Desktop\hiszpania%20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ndacja%20GAMA\Desktop\Zeszyt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ndacja%20GAMA\Desktop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6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79146392676166633"/>
        </c:manualLayout>
      </c:layout>
      <c:pie3DChart>
        <c:varyColors val="1"/>
        <c:ser>
          <c:idx val="0"/>
          <c:order val="0"/>
          <c:explosion val="25"/>
          <c:dLbls>
            <c:numFmt formatCode="0%" sourceLinked="0"/>
            <c:showPercent val="1"/>
            <c:showLeaderLines val="1"/>
          </c:dLbls>
          <c:cat>
            <c:strRef>
              <c:f>Arkusz1!$C$55:$C$56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Arkusz1!$D$55:$D$56</c:f>
              <c:numCache>
                <c:formatCode>General</c:formatCode>
                <c:ptCount val="2"/>
                <c:pt idx="0">
                  <c:v>37.14</c:v>
                </c:pt>
                <c:pt idx="1">
                  <c:v>62.86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29468751033954477"/>
          <c:y val="0.83480907792898684"/>
          <c:w val="0.29951655472386762"/>
          <c:h val="0.139362295086139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1.0204043372272958E-2"/>
          <c:y val="0.1219350710573384"/>
          <c:w val="0.98979595662772768"/>
          <c:h val="0.87806501897099565"/>
        </c:manualLayout>
      </c:layout>
      <c:pie3DChart>
        <c:varyColors val="1"/>
        <c:ser>
          <c:idx val="0"/>
          <c:order val="0"/>
          <c:explosion val="26"/>
          <c:dLbls>
            <c:numFmt formatCode="0%" sourceLinked="0"/>
            <c:showPercent val="1"/>
            <c:showLeaderLines val="1"/>
          </c:dLbls>
          <c:cat>
            <c:strRef>
              <c:f>Arkusz1!$D$94:$D$95</c:f>
              <c:strCache>
                <c:ptCount val="2"/>
                <c:pt idx="0">
                  <c:v>HAVE HEALTHY PROBLEMS</c:v>
                </c:pt>
                <c:pt idx="1">
                  <c:v>DONT HAVE HEALTHY PROBLEMS</c:v>
                </c:pt>
              </c:strCache>
            </c:strRef>
          </c:cat>
          <c:val>
            <c:numRef>
              <c:f>Arkusz1!$E$94:$E$95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21762144552460311"/>
          <c:y val="1.970114741901998E-3"/>
          <c:w val="0.65521978021978111"/>
          <c:h val="7.9510940817746803E-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AngAx val="1"/>
    </c:view3D>
    <c:plotArea>
      <c:layout>
        <c:manualLayout>
          <c:layoutTarget val="inner"/>
          <c:xMode val="edge"/>
          <c:yMode val="edge"/>
          <c:x val="9.7131062420690764E-2"/>
          <c:y val="8.6969369358313231E-2"/>
          <c:w val="0.90286893757930964"/>
          <c:h val="0.79789812950170058"/>
        </c:manualLayout>
      </c:layout>
      <c:bar3DChart>
        <c:barDir val="col"/>
        <c:grouping val="clustered"/>
        <c:ser>
          <c:idx val="0"/>
          <c:order val="0"/>
          <c:tx>
            <c:strRef>
              <c:f>Arkusz1!$E$67</c:f>
              <c:strCache>
                <c:ptCount val="1"/>
                <c:pt idx="0">
                  <c:v>woman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Arkusz1!$D$68:$D$72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Arkusz1!$E$68:$E$72</c:f>
              <c:numCache>
                <c:formatCode>General</c:formatCode>
                <c:ptCount val="5"/>
                <c:pt idx="0">
                  <c:v>0</c:v>
                </c:pt>
                <c:pt idx="1">
                  <c:v>2.6</c:v>
                </c:pt>
                <c:pt idx="2">
                  <c:v>11.13</c:v>
                </c:pt>
                <c:pt idx="3">
                  <c:v>5.45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Arkusz1!$F$67</c:f>
              <c:strCache>
                <c:ptCount val="1"/>
                <c:pt idx="0">
                  <c:v>man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Arkusz1!$D$68:$D$72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Arkusz1!$F$68:$F$72</c:f>
              <c:numCache>
                <c:formatCode>General</c:formatCode>
                <c:ptCount val="5"/>
                <c:pt idx="0">
                  <c:v>8.34</c:v>
                </c:pt>
                <c:pt idx="1">
                  <c:v>11.13</c:v>
                </c:pt>
                <c:pt idx="2">
                  <c:v>2.6</c:v>
                </c:pt>
                <c:pt idx="3">
                  <c:v>8.34</c:v>
                </c:pt>
                <c:pt idx="4">
                  <c:v>2.6</c:v>
                </c:pt>
              </c:numCache>
            </c:numRef>
          </c:val>
        </c:ser>
        <c:shape val="cylinder"/>
        <c:axId val="63653760"/>
        <c:axId val="63655296"/>
        <c:axId val="0"/>
      </c:bar3DChart>
      <c:catAx>
        <c:axId val="63653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63655296"/>
        <c:crosses val="autoZero"/>
        <c:auto val="1"/>
        <c:lblAlgn val="ctr"/>
        <c:lblOffset val="100"/>
      </c:catAx>
      <c:valAx>
        <c:axId val="63655296"/>
        <c:scaling>
          <c:orientation val="minMax"/>
        </c:scaling>
        <c:axPos val="l"/>
        <c:majorGridlines/>
        <c:numFmt formatCode="General" sourceLinked="1"/>
        <c:tickLblPos val="nextTo"/>
        <c:crossAx val="63653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2.1399027180264086E-2"/>
                  <c:y val="-2.1333184019709402E-2"/>
                </c:manualLayout>
              </c:layout>
              <c:showVal val="1"/>
            </c:dLbl>
            <c:dLbl>
              <c:idx val="1"/>
              <c:layout>
                <c:manualLayout>
                  <c:x val="1.8106869152531131E-2"/>
                  <c:y val="-2.1333184019709402E-2"/>
                </c:manualLayout>
              </c:layout>
              <c:showVal val="1"/>
            </c:dLbl>
            <c:dLbl>
              <c:idx val="2"/>
              <c:layout>
                <c:manualLayout>
                  <c:x val="6.5843160554658678E-3"/>
                  <c:y val="-4.0296014259451195E-2"/>
                </c:manualLayout>
              </c:layout>
              <c:showVal val="1"/>
            </c:dLbl>
            <c:dLbl>
              <c:idx val="3"/>
              <c:layout>
                <c:manualLayout>
                  <c:x val="2.304510619413053E-2"/>
                  <c:y val="-3.0814599139580227E-2"/>
                </c:manualLayout>
              </c:layout>
              <c:showVal val="1"/>
            </c:dLbl>
            <c:dLbl>
              <c:idx val="4"/>
              <c:layout>
                <c:manualLayout>
                  <c:x val="1.1522553097065293E-2"/>
                  <c:y val="-1.896283023974170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</c:dLbls>
          <c:cat>
            <c:strRef>
              <c:f>Arkusz1!$H$29:$H$33</c:f>
              <c:strCache>
                <c:ptCount val="5"/>
                <c:pt idx="0">
                  <c:v>aerobics</c:v>
                </c:pt>
                <c:pt idx="1">
                  <c:v>bicycle</c:v>
                </c:pt>
                <c:pt idx="2">
                  <c:v>stationary bike</c:v>
                </c:pt>
                <c:pt idx="3">
                  <c:v>soccer</c:v>
                </c:pt>
                <c:pt idx="4">
                  <c:v>table tennis</c:v>
                </c:pt>
              </c:strCache>
            </c:strRef>
          </c:cat>
          <c:val>
            <c:numRef>
              <c:f>Arkusz1!$I$29:$I$33</c:f>
              <c:numCache>
                <c:formatCode>General</c:formatCode>
                <c:ptCount val="5"/>
                <c:pt idx="0">
                  <c:v>45.720000000000013</c:v>
                </c:pt>
                <c:pt idx="1">
                  <c:v>31.43</c:v>
                </c:pt>
                <c:pt idx="2">
                  <c:v>22.86</c:v>
                </c:pt>
                <c:pt idx="3">
                  <c:v>20</c:v>
                </c:pt>
                <c:pt idx="4">
                  <c:v>17.149999999999999</c:v>
                </c:pt>
              </c:numCache>
            </c:numRef>
          </c:val>
        </c:ser>
        <c:shape val="cylinder"/>
        <c:axId val="63696896"/>
        <c:axId val="63698432"/>
        <c:axId val="0"/>
      </c:bar3DChart>
      <c:catAx>
        <c:axId val="63696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63698432"/>
        <c:crosses val="autoZero"/>
        <c:auto val="1"/>
        <c:lblAlgn val="ctr"/>
        <c:lblOffset val="100"/>
      </c:catAx>
      <c:valAx>
        <c:axId val="63698432"/>
        <c:scaling>
          <c:orientation val="minMax"/>
        </c:scaling>
        <c:axPos val="l"/>
        <c:majorGridlines/>
        <c:numFmt formatCode="General" sourceLinked="1"/>
        <c:tickLblPos val="nextTo"/>
        <c:crossAx val="6369689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Arkusz1!$C$50:$C$54</c:f>
              <c:strCache>
                <c:ptCount val="5"/>
                <c:pt idx="0">
                  <c:v>NEVER</c:v>
                </c:pt>
                <c:pt idx="1">
                  <c:v>1 A WEEK</c:v>
                </c:pt>
                <c:pt idx="2">
                  <c:v>2 A WEEK</c:v>
                </c:pt>
                <c:pt idx="3">
                  <c:v>2-3 A WEEK</c:v>
                </c:pt>
                <c:pt idx="4">
                  <c:v>EVERY DAY</c:v>
                </c:pt>
              </c:strCache>
            </c:strRef>
          </c:cat>
          <c:val>
            <c:numRef>
              <c:f>Arkusz1!$D$50:$D$54</c:f>
              <c:numCache>
                <c:formatCode>General</c:formatCode>
                <c:ptCount val="5"/>
                <c:pt idx="0">
                  <c:v>20</c:v>
                </c:pt>
                <c:pt idx="1">
                  <c:v>14.29</c:v>
                </c:pt>
                <c:pt idx="2">
                  <c:v>34.290000000000013</c:v>
                </c:pt>
                <c:pt idx="3">
                  <c:v>14.29</c:v>
                </c:pt>
                <c:pt idx="4">
                  <c:v>14.29</c:v>
                </c:pt>
              </c:numCache>
            </c:numRef>
          </c:val>
        </c:ser>
        <c:shape val="cone"/>
        <c:axId val="63137280"/>
        <c:axId val="63138816"/>
        <c:axId val="0"/>
      </c:bar3DChart>
      <c:catAx>
        <c:axId val="63137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63138816"/>
        <c:crosses val="autoZero"/>
        <c:auto val="1"/>
        <c:lblAlgn val="ctr"/>
        <c:lblOffset val="100"/>
      </c:catAx>
      <c:valAx>
        <c:axId val="63138816"/>
        <c:scaling>
          <c:orientation val="minMax"/>
        </c:scaling>
        <c:axPos val="l"/>
        <c:majorGridlines/>
        <c:numFmt formatCode="General" sourceLinked="1"/>
        <c:tickLblPos val="nextTo"/>
        <c:crossAx val="6313728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Arkusz1!$C$58:$C$65</c:f>
              <c:strCache>
                <c:ptCount val="8"/>
                <c:pt idx="0">
                  <c:v>walking</c:v>
                </c:pt>
                <c:pt idx="1">
                  <c:v>TV</c:v>
                </c:pt>
                <c:pt idx="2">
                  <c:v>the book </c:v>
                </c:pt>
                <c:pt idx="3">
                  <c:v>helping on the farm</c:v>
                </c:pt>
                <c:pt idx="4">
                  <c:v>sewing</c:v>
                </c:pt>
                <c:pt idx="5">
                  <c:v>help on home</c:v>
                </c:pt>
                <c:pt idx="6">
                  <c:v>newspeaper</c:v>
                </c:pt>
                <c:pt idx="7">
                  <c:v>knitting</c:v>
                </c:pt>
              </c:strCache>
            </c:strRef>
          </c:cat>
          <c:val>
            <c:numRef>
              <c:f>Arkusz1!$D$58:$D$65</c:f>
              <c:numCache>
                <c:formatCode>General</c:formatCode>
                <c:ptCount val="8"/>
                <c:pt idx="0">
                  <c:v>37.14</c:v>
                </c:pt>
                <c:pt idx="1">
                  <c:v>51.43</c:v>
                </c:pt>
                <c:pt idx="2">
                  <c:v>11.43</c:v>
                </c:pt>
                <c:pt idx="3">
                  <c:v>28.57</c:v>
                </c:pt>
                <c:pt idx="4">
                  <c:v>5.71</c:v>
                </c:pt>
                <c:pt idx="5">
                  <c:v>14.29</c:v>
                </c:pt>
                <c:pt idx="6">
                  <c:v>5.71</c:v>
                </c:pt>
                <c:pt idx="7">
                  <c:v>8.57</c:v>
                </c:pt>
              </c:numCache>
            </c:numRef>
          </c:val>
        </c:ser>
        <c:shape val="cone"/>
        <c:axId val="63159296"/>
        <c:axId val="63169280"/>
        <c:axId val="0"/>
      </c:bar3DChart>
      <c:catAx>
        <c:axId val="63159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63169280"/>
        <c:crosses val="autoZero"/>
        <c:auto val="1"/>
        <c:lblAlgn val="ctr"/>
        <c:lblOffset val="100"/>
      </c:catAx>
      <c:valAx>
        <c:axId val="63169280"/>
        <c:scaling>
          <c:orientation val="minMax"/>
        </c:scaling>
        <c:axPos val="l"/>
        <c:majorGridlines/>
        <c:numFmt formatCode="General" sourceLinked="1"/>
        <c:tickLblPos val="nextTo"/>
        <c:crossAx val="6315929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321001-D876-4A1E-96FF-B1BAD53DF17C}" type="datetimeFigureOut">
              <a:rPr lang="pl-PL" smtClean="0"/>
              <a:pPr/>
              <a:t>2014-09-26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E93F53-3AB7-4231-8753-A23C72622B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13553"/>
            <a:ext cx="7772400" cy="1829761"/>
          </a:xfrm>
        </p:spPr>
        <p:txBody>
          <a:bodyPr/>
          <a:lstStyle/>
          <a:p>
            <a:pPr algn="ctr"/>
            <a:r>
              <a:rPr lang="pl-PL" dirty="0" smtClean="0">
                <a:latin typeface="Arial" charset="0"/>
              </a:rPr>
              <a:t>HEALTHY LIFE WITHOUT OBESITY VIA SPORT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442913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MEETING IN SPAIN</a:t>
            </a:r>
            <a:endParaRPr lang="pl-PL" sz="440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TYPE SPORT</a:t>
            </a:r>
            <a:endParaRPr lang="pl-PL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785786" y="1142984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REGULARY/HOW OFTEN</a:t>
            </a:r>
            <a:endParaRPr lang="pl-PL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500034" y="1142984"/>
          <a:ext cx="77867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LEISURE ACTIVITIES</a:t>
            </a:r>
            <a:endParaRPr lang="pl-PL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642910" y="1571612"/>
          <a:ext cx="807249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3200" dirty="0" smtClean="0"/>
              <a:t>The workshop activities cover, among others</a:t>
            </a:r>
            <a:r>
              <a:rPr lang="pl-PL" sz="3200" dirty="0" smtClean="0"/>
              <a:t>;   </a:t>
            </a:r>
            <a:r>
              <a:rPr lang="en-GB" sz="3200" dirty="0" smtClean="0"/>
              <a:t>general development and improvement exercises at ladders and on mattresses,</a:t>
            </a:r>
            <a:r>
              <a:rPr lang="pl-PL" sz="3200" dirty="0" smtClean="0"/>
              <a:t> </a:t>
            </a:r>
            <a:r>
              <a:rPr lang="en-GB" sz="3200" dirty="0" smtClean="0"/>
              <a:t>elements of corrective physical exercises,</a:t>
            </a:r>
            <a:r>
              <a:rPr lang="pl-PL" sz="3200" dirty="0" smtClean="0"/>
              <a:t> </a:t>
            </a:r>
            <a:r>
              <a:rPr lang="en-GB" sz="3200" dirty="0" smtClean="0"/>
              <a:t>weight training for separate parts of muscles (with the use of atlas),</a:t>
            </a:r>
            <a:r>
              <a:rPr lang="pl-PL" sz="3200" dirty="0" smtClean="0"/>
              <a:t> </a:t>
            </a:r>
            <a:r>
              <a:rPr lang="en-GB" sz="3200" dirty="0" smtClean="0"/>
              <a:t>training in separate sport disciplines: among others table tennis, basket ball,</a:t>
            </a:r>
            <a:r>
              <a:rPr lang="pl-PL" sz="3200" dirty="0" smtClean="0"/>
              <a:t>football,</a:t>
            </a:r>
            <a:r>
              <a:rPr lang="en-GB" sz="3200" dirty="0" smtClean="0"/>
              <a:t> elements of light athletics.</a:t>
            </a:r>
            <a:endParaRPr lang="pl-PL" sz="3200" dirty="0" smtClean="0"/>
          </a:p>
          <a:p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Rehabilitation</a:t>
            </a:r>
            <a:r>
              <a:rPr lang="pl-PL" dirty="0" smtClean="0"/>
              <a:t> </a:t>
            </a:r>
            <a:r>
              <a:rPr lang="pl-PL" dirty="0" err="1" smtClean="0"/>
              <a:t>workshop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 smtClean="0"/>
              <a:t> </a:t>
            </a:r>
            <a:r>
              <a:rPr lang="en-GB" sz="3200" dirty="0" smtClean="0"/>
              <a:t>In the workshop program, special attention </a:t>
            </a:r>
            <a:r>
              <a:rPr lang="pl-PL" sz="3200" dirty="0" err="1" smtClean="0"/>
              <a:t>is</a:t>
            </a:r>
            <a:r>
              <a:rPr lang="en-GB" sz="3200" dirty="0" smtClean="0"/>
              <a:t> paid to rational dosing of the effort of rehabilitated people, connecting the exercises with correct breathing, correct position of the exercises, shaping the proper posture, relaxation-unwound elements will be introduced. </a:t>
            </a:r>
            <a:endParaRPr lang="pl-PL" sz="3200" dirty="0" smtClean="0"/>
          </a:p>
          <a:p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Rehabilitation</a:t>
            </a:r>
            <a:r>
              <a:rPr lang="pl-PL" dirty="0" smtClean="0"/>
              <a:t> </a:t>
            </a:r>
            <a:r>
              <a:rPr lang="pl-PL" dirty="0" err="1" smtClean="0"/>
              <a:t>workshop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zdjécia\przedstawienie 2010\na 10lecie\sport\ciężary\P319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786214" cy="2839661"/>
          </a:xfrm>
          <a:prstGeom prst="rect">
            <a:avLst/>
          </a:prstGeom>
          <a:noFill/>
        </p:spPr>
      </p:pic>
      <p:pic>
        <p:nvPicPr>
          <p:cNvPr id="1027" name="Picture 3" descr="D:\zdjécia\przedstawienie 2010\na 10lecie\sport\ciężary\P319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2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zdjécia\przedstawienie 2010\na 10lecie\sport\my\DSC02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452941" cy="2972204"/>
          </a:xfrm>
          <a:prstGeom prst="rect">
            <a:avLst/>
          </a:prstGeom>
          <a:noFill/>
        </p:spPr>
      </p:pic>
      <p:pic>
        <p:nvPicPr>
          <p:cNvPr id="3075" name="Picture 3" descr="D:\zdjécia\przedstawienie 2010\na 10lecie\sport\my\DSCN1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819545" cy="509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zdjécia\przedstawienie 2010\na 10lecie\sport\my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5" y="714356"/>
            <a:ext cx="733430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zdjécia\przedstawienie 2010\na 10lecie\sport\olompiady\P101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857784" cy="3643338"/>
          </a:xfrm>
          <a:prstGeom prst="rect">
            <a:avLst/>
          </a:prstGeom>
          <a:noFill/>
        </p:spPr>
      </p:pic>
      <p:pic>
        <p:nvPicPr>
          <p:cNvPr id="5123" name="Picture 3" descr="D:\zdjécia\przedstawienie 2010\na 10lecie\sport\olompiady\P319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542928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zdjécia\przedstawienie 2010\na 10lecie\sport\tenis\DSCN3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1857364"/>
            <a:ext cx="8183880" cy="4187952"/>
          </a:xfrm>
        </p:spPr>
        <p:txBody>
          <a:bodyPr>
            <a:normAutofit/>
          </a:bodyPr>
          <a:lstStyle/>
          <a:p>
            <a:r>
              <a:rPr lang="pl-PL" sz="3200" dirty="0" err="1" smtClean="0"/>
              <a:t>Assotiation</a:t>
            </a:r>
            <a:r>
              <a:rPr lang="pl-PL" sz="3200" dirty="0" smtClean="0"/>
              <a:t> for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Disabled</a:t>
            </a:r>
            <a:r>
              <a:rPr lang="pl-PL" sz="3200" dirty="0" smtClean="0"/>
              <a:t> „Joy of Life”</a:t>
            </a:r>
          </a:p>
          <a:p>
            <a:r>
              <a:rPr lang="pl-PL" sz="3200" dirty="0" smtClean="0"/>
              <a:t>Target group - </a:t>
            </a:r>
            <a:r>
              <a:rPr lang="pl-PL" sz="3200" dirty="0" err="1" smtClean="0"/>
              <a:t>participants</a:t>
            </a:r>
            <a:r>
              <a:rPr lang="pl-PL" sz="3200" dirty="0" smtClean="0"/>
              <a:t> of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occupational</a:t>
            </a:r>
            <a:r>
              <a:rPr lang="pl-PL" sz="3200" dirty="0" smtClean="0"/>
              <a:t> </a:t>
            </a:r>
            <a:r>
              <a:rPr lang="pl-PL" sz="3200" dirty="0" err="1" smtClean="0"/>
              <a:t>therapy</a:t>
            </a:r>
            <a:r>
              <a:rPr lang="pl-PL" sz="3200" dirty="0" smtClean="0"/>
              <a:t> </a:t>
            </a:r>
            <a:r>
              <a:rPr lang="pl-PL" sz="3200" dirty="0" err="1" smtClean="0"/>
              <a:t>workshops</a:t>
            </a:r>
            <a:r>
              <a:rPr lang="pl-PL" sz="3200" dirty="0" smtClean="0"/>
              <a:t>.</a:t>
            </a:r>
          </a:p>
          <a:p>
            <a:r>
              <a:rPr lang="pl-PL" sz="3200" dirty="0" smtClean="0"/>
              <a:t>35 </a:t>
            </a:r>
            <a:r>
              <a:rPr lang="pl-PL" sz="3200" dirty="0" err="1" smtClean="0"/>
              <a:t>people</a:t>
            </a:r>
            <a:r>
              <a:rPr lang="pl-PL" sz="3200" dirty="0" smtClean="0"/>
              <a:t> (13 </a:t>
            </a:r>
            <a:r>
              <a:rPr lang="pl-PL" sz="3200" dirty="0" err="1" smtClean="0"/>
              <a:t>women</a:t>
            </a:r>
            <a:r>
              <a:rPr lang="pl-PL" sz="3200" dirty="0" smtClean="0"/>
              <a:t>, 22 men)</a:t>
            </a:r>
          </a:p>
          <a:p>
            <a:endParaRPr lang="pl-PL" sz="32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SURVEY RESULTS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zdjécia\przedstawienie 2010\na 10lecie\sport\wiatrak\DSCN3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zdjécia\przedstawienie 2010\na 10lecie\sport\wiatrak\DSCN3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zdjécia\przedstawienie 2010\zdjęcia od jarka\DSC02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768" cy="476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zdjécia\przedstawienie 2010\zdjęcia od jarka\IMG_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zdjécia\przedstawienie 2010\zdjęcia od jarka\IMG_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5761"/>
            <a:ext cx="5857884" cy="4393413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00372"/>
            <a:ext cx="7715304" cy="28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zdjécia\przedstawienie 2010\zdjęcia od jarka\IMG_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43108" y="128586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6000" b="1" i="1" dirty="0" smtClean="0">
                <a:solidFill>
                  <a:srgbClr val="FF0000"/>
                </a:solidFill>
                <a:latin typeface="Kristen ITC" pitchFamily="66" charset="0"/>
              </a:rPr>
              <a:t>Thank you for your kind attention</a:t>
            </a:r>
            <a:r>
              <a:rPr lang="en-GB" sz="6000" b="1" i="1" dirty="0" smtClean="0">
                <a:solidFill>
                  <a:srgbClr val="FF0000"/>
                </a:solidFill>
                <a:latin typeface="Kristen ITC" pitchFamily="66" charset="0"/>
              </a:rPr>
              <a:t/>
            </a:r>
            <a:br>
              <a:rPr lang="en-GB" sz="6000" b="1" i="1" dirty="0" smtClean="0">
                <a:solidFill>
                  <a:srgbClr val="FF0000"/>
                </a:solidFill>
                <a:latin typeface="Kristen ITC" pitchFamily="66" charset="0"/>
              </a:rPr>
            </a:b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857224" y="571480"/>
          <a:ext cx="7715302" cy="5573936"/>
        </p:xfrm>
        <a:graphic>
          <a:graphicData uri="http://schemas.openxmlformats.org/drawingml/2006/table">
            <a:tbl>
              <a:tblPr/>
              <a:tblGrid>
                <a:gridCol w="347536"/>
                <a:gridCol w="486550"/>
                <a:gridCol w="417043"/>
                <a:gridCol w="695072"/>
                <a:gridCol w="695072"/>
                <a:gridCol w="1181622"/>
                <a:gridCol w="973101"/>
                <a:gridCol w="814536"/>
                <a:gridCol w="701590"/>
                <a:gridCol w="701590"/>
                <a:gridCol w="701590"/>
              </a:tblGrid>
              <a:tr h="62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SEX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AGE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HEIGHT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WEIGHT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TYPE OF DISABILITY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HEALTH PROBLEMS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SPORT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REGULARY / HOW OFTEN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WHY DONT PRACTISE SPORT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LEISURE ACTIVITIES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178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hypertension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5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walking, 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155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stationary bike, 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every day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walking, 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176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soccer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the book, helping on the farm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117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diabetes, varicose leg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stationary bike, 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helping on the farm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soccer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sewing, walking, 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stationary bike, aerobics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every day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helping on the farm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166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epilepsy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aerobics, bicycle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knitting, 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178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stationary bike, aerobic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every day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helping on the farm, walking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epilepsy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stationary bike, 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every day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walking, 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182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124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epilepsy,varicose leg,diabetes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healthy problems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helping on the farm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554" marR="46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00035" y="785795"/>
          <a:ext cx="8072495" cy="5214976"/>
        </p:xfrm>
        <a:graphic>
          <a:graphicData uri="http://schemas.openxmlformats.org/drawingml/2006/table">
            <a:tbl>
              <a:tblPr/>
              <a:tblGrid>
                <a:gridCol w="302932"/>
                <a:gridCol w="401640"/>
                <a:gridCol w="402207"/>
                <a:gridCol w="646706"/>
                <a:gridCol w="646706"/>
                <a:gridCol w="1367162"/>
                <a:gridCol w="1045510"/>
                <a:gridCol w="1029059"/>
                <a:gridCol w="759597"/>
                <a:gridCol w="723859"/>
                <a:gridCol w="747117"/>
              </a:tblGrid>
              <a:tr h="724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SEX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AGE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HEIGHT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WEIGHT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TYPE OF DISABILITY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HEALTH PROBLEMS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SPORT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REGULARY / HOW OFTEN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WHY DONT PRACTISE SPORT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LEISURE ACTIVITIES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175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mental retardation and physical problems of movement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soccer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5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help on home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149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aerobics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helping on the farm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disorders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stationary bike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Arial"/>
                          <a:ea typeface="Times New Roman"/>
                          <a:cs typeface="Times New Roman"/>
                        </a:rPr>
                        <a:t>ewery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 day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179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soccer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aerobics, stationary bike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the book, wolk, arts hobby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181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bicycle, table tennis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wolk, TV, help on home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192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127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hypertension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healthy problems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50"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178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disorders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healthy problems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help on home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154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and physical problems of movement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hypertension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every day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sewing, the book, TV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178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neurological disorders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lack of motivation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walking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42910" y="500042"/>
          <a:ext cx="8001056" cy="5411143"/>
        </p:xfrm>
        <a:graphic>
          <a:graphicData uri="http://schemas.openxmlformats.org/drawingml/2006/table">
            <a:tbl>
              <a:tblPr/>
              <a:tblGrid>
                <a:gridCol w="300250"/>
                <a:gridCol w="398085"/>
                <a:gridCol w="398647"/>
                <a:gridCol w="640983"/>
                <a:gridCol w="640983"/>
                <a:gridCol w="1355064"/>
                <a:gridCol w="1036257"/>
                <a:gridCol w="1019953"/>
                <a:gridCol w="752875"/>
                <a:gridCol w="717453"/>
                <a:gridCol w="740506"/>
              </a:tblGrid>
              <a:tr h="802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SEX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AGE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HEIGHT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WEIGHT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TYPE OF DISABILITY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HEALTH PROBLEMS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SPORT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REGULARY / HOW OFTEN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WHY DONT PRACTISE SPORT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LEISURE ACTIVITIES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182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the book, TV, walking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188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soccer, bicycle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wolk, helping on the farm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148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lack of motivation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152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bone structure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healthy problems 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186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disorders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bicycle, table tennis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newspeaper, 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156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table tennis, 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knitting, TV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158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disorders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table tennis, 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knitting, TV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145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table tennis, aerobics, bicycle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help on home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>
                          <a:latin typeface="Arial"/>
                          <a:ea typeface="Times New Roman"/>
                          <a:cs typeface="Times New Roman"/>
                        </a:rPr>
                        <a:t>175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and physical problems of movement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stationary bike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2/3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5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helping on the farm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table tennis, bicycle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2/3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5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helping on the farm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266" marR="46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00034" y="785794"/>
          <a:ext cx="8143931" cy="3866729"/>
        </p:xfrm>
        <a:graphic>
          <a:graphicData uri="http://schemas.openxmlformats.org/drawingml/2006/table">
            <a:tbl>
              <a:tblPr/>
              <a:tblGrid>
                <a:gridCol w="305870"/>
                <a:gridCol w="404962"/>
                <a:gridCol w="405537"/>
                <a:gridCol w="647825"/>
                <a:gridCol w="648400"/>
                <a:gridCol w="1370686"/>
                <a:gridCol w="1051070"/>
                <a:gridCol w="1032168"/>
                <a:gridCol w="766965"/>
                <a:gridCol w="730307"/>
                <a:gridCol w="780141"/>
              </a:tblGrid>
              <a:tr h="823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SEX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AGE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HEIGHT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WEIGHT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TYPE OF DISABILITY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HEALTH PROBLEMS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SPORT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Arial"/>
                          <a:ea typeface="Times New Roman"/>
                          <a:cs typeface="Times New Roman"/>
                        </a:rPr>
                        <a:t>REGULARY / HOW OFTEN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WHY DONT PRACTISE SPORT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Arial"/>
                          <a:ea typeface="Times New Roman"/>
                          <a:cs typeface="Times New Roman"/>
                        </a:rPr>
                        <a:t>LEISURE ACTIVITIES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174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Arial"/>
                          <a:ea typeface="Times New Roman"/>
                          <a:cs typeface="Times New Roman"/>
                        </a:rPr>
                        <a:t>bicycle,soccer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2/3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help on home, newspeaper, 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diabetes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bicycle, soccer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2/3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5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walking, TV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164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disorders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lack of motivation, healthy problems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walking, TV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158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bicycle, 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2/3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5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walking, TV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158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mental retardation 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epilepsy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aerobics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05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l-PL" sz="105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helping on the farm, TV</a:t>
                      </a:r>
                      <a:endParaRPr lang="pl-PL" sz="1050" dirty="0">
                        <a:latin typeface="Times New Roman"/>
                        <a:ea typeface="Times New Roman"/>
                      </a:endParaRPr>
                    </a:p>
                  </a:txBody>
                  <a:tcPr marL="46305" marR="46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857224" y="785794"/>
          <a:ext cx="764386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SEX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HEALTHY PROBLEMS</a:t>
            </a:r>
            <a:endParaRPr lang="pl-PL" dirty="0"/>
          </a:p>
        </p:txBody>
      </p:sp>
      <p:graphicFrame>
        <p:nvGraphicFramePr>
          <p:cNvPr id="3" name="Chart 11"/>
          <p:cNvGraphicFramePr>
            <a:graphicFrameLocks/>
          </p:cNvGraphicFramePr>
          <p:nvPr/>
        </p:nvGraphicFramePr>
        <p:xfrm>
          <a:off x="857224" y="1071546"/>
          <a:ext cx="792961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57158" y="1214422"/>
            <a:ext cx="2071702" cy="47928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NOTES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A - </a:t>
            </a:r>
            <a:r>
              <a:rPr lang="pl-PL" sz="2800" dirty="0" err="1" smtClean="0"/>
              <a:t>metabolic</a:t>
            </a:r>
            <a:r>
              <a:rPr lang="pl-PL" sz="2800" dirty="0" smtClean="0"/>
              <a:t> </a:t>
            </a:r>
            <a:r>
              <a:rPr lang="pl-PL" sz="2800" dirty="0" err="1" smtClean="0"/>
              <a:t>disorders</a:t>
            </a:r>
            <a:r>
              <a:rPr lang="pl-PL" sz="2800" dirty="0" smtClean="0"/>
              <a:t> (</a:t>
            </a:r>
            <a:r>
              <a:rPr lang="pl-PL" sz="2800" dirty="0" err="1" smtClean="0"/>
              <a:t>diabetes</a:t>
            </a:r>
            <a:r>
              <a:rPr lang="pl-PL" sz="2800" dirty="0" smtClean="0"/>
              <a:t>) </a:t>
            </a:r>
          </a:p>
          <a:p>
            <a:pPr>
              <a:buNone/>
            </a:pPr>
            <a:r>
              <a:rPr lang="pl-PL" sz="2800" dirty="0" smtClean="0"/>
              <a:t>B - </a:t>
            </a:r>
            <a:r>
              <a:rPr lang="it-IT" sz="2800" dirty="0" smtClean="0"/>
              <a:t>cardiovascular disorders (hypertension, varicose veins) </a:t>
            </a: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C- </a:t>
            </a:r>
            <a:r>
              <a:rPr lang="pl-PL" sz="2800" dirty="0" err="1" smtClean="0"/>
              <a:t>mental</a:t>
            </a:r>
            <a:r>
              <a:rPr lang="pl-PL" sz="2800" dirty="0" smtClean="0"/>
              <a:t> </a:t>
            </a:r>
            <a:r>
              <a:rPr lang="pl-PL" sz="2800" dirty="0" err="1" smtClean="0"/>
              <a:t>disorders</a:t>
            </a:r>
            <a:r>
              <a:rPr lang="pl-PL" sz="2800" dirty="0" smtClean="0"/>
              <a:t> </a:t>
            </a:r>
          </a:p>
          <a:p>
            <a:pPr>
              <a:buNone/>
            </a:pPr>
            <a:r>
              <a:rPr lang="pl-PL" sz="2800" dirty="0" smtClean="0"/>
              <a:t>D- </a:t>
            </a:r>
            <a:r>
              <a:rPr lang="pl-PL" sz="2800" dirty="0" err="1" smtClean="0"/>
              <a:t>neurological</a:t>
            </a:r>
            <a:r>
              <a:rPr lang="pl-PL" sz="2800" dirty="0" smtClean="0"/>
              <a:t> </a:t>
            </a:r>
            <a:r>
              <a:rPr lang="pl-PL" sz="2800" dirty="0" err="1" smtClean="0"/>
              <a:t>disorders</a:t>
            </a:r>
            <a:r>
              <a:rPr lang="pl-PL" sz="2800" dirty="0" smtClean="0"/>
              <a:t> / </a:t>
            </a:r>
            <a:r>
              <a:rPr lang="pl-PL" sz="2800" dirty="0" err="1" smtClean="0"/>
              <a:t>epilepsy</a:t>
            </a:r>
            <a:r>
              <a:rPr lang="pl-PL" sz="2800" dirty="0" smtClean="0"/>
              <a:t> </a:t>
            </a:r>
          </a:p>
          <a:p>
            <a:pPr>
              <a:buNone/>
            </a:pPr>
            <a:r>
              <a:rPr lang="pl-PL" sz="2800" dirty="0" smtClean="0"/>
              <a:t>E - </a:t>
            </a:r>
            <a:r>
              <a:rPr lang="en-US" sz="2800" dirty="0" smtClean="0"/>
              <a:t>diseases of the skeletal system </a:t>
            </a:r>
            <a:endParaRPr lang="pl-PL" sz="28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HEALTHY PROBLEMS (%)</a:t>
            </a:r>
            <a:endParaRPr lang="pl-PL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2500298" y="1071546"/>
          <a:ext cx="614366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1324</TotalTime>
  <Words>939</Words>
  <Application>Microsoft Office PowerPoint</Application>
  <PresentationFormat>Pokaz na ekranie (4:3)</PresentationFormat>
  <Paragraphs>457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Hol</vt:lpstr>
      <vt:lpstr>HEALTHY LIFE WITHOUT OBESITY VIA SPORT</vt:lpstr>
      <vt:lpstr>SURVEY RESULTS</vt:lpstr>
      <vt:lpstr>Slajd 3</vt:lpstr>
      <vt:lpstr>Slajd 4</vt:lpstr>
      <vt:lpstr>Slajd 5</vt:lpstr>
      <vt:lpstr>Slajd 6</vt:lpstr>
      <vt:lpstr>SEX</vt:lpstr>
      <vt:lpstr>HEALTHY PROBLEMS</vt:lpstr>
      <vt:lpstr>HEALTHY PROBLEMS (%)</vt:lpstr>
      <vt:lpstr>TYPE SPORT</vt:lpstr>
      <vt:lpstr>REGULARY/HOW OFTEN</vt:lpstr>
      <vt:lpstr>LEISURE ACTIVITIES</vt:lpstr>
      <vt:lpstr>Rehabilitation workshop</vt:lpstr>
      <vt:lpstr>Rehabilitation workshop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Fundacja GAMA</dc:creator>
  <cp:lastModifiedBy>admin</cp:lastModifiedBy>
  <cp:revision>32</cp:revision>
  <dcterms:created xsi:type="dcterms:W3CDTF">2013-05-09T11:44:38Z</dcterms:created>
  <dcterms:modified xsi:type="dcterms:W3CDTF">2014-09-26T13:12:27Z</dcterms:modified>
</cp:coreProperties>
</file>