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8" r:id="rId4"/>
    <p:sldId id="259" r:id="rId5"/>
    <p:sldId id="260" r:id="rId6"/>
    <p:sldId id="261" r:id="rId7"/>
    <p:sldId id="263" r:id="rId8"/>
    <p:sldId id="271" r:id="rId9"/>
    <p:sldId id="272" r:id="rId10"/>
    <p:sldId id="304" r:id="rId11"/>
    <p:sldId id="273" r:id="rId12"/>
    <p:sldId id="305" r:id="rId13"/>
    <p:sldId id="274" r:id="rId14"/>
    <p:sldId id="275" r:id="rId15"/>
    <p:sldId id="306" r:id="rId16"/>
    <p:sldId id="276" r:id="rId17"/>
    <p:sldId id="307" r:id="rId18"/>
    <p:sldId id="277" r:id="rId19"/>
    <p:sldId id="288" r:id="rId20"/>
    <p:sldId id="289" r:id="rId21"/>
    <p:sldId id="278" r:id="rId22"/>
    <p:sldId id="280" r:id="rId23"/>
    <p:sldId id="279" r:id="rId24"/>
    <p:sldId id="282" r:id="rId25"/>
    <p:sldId id="281" r:id="rId26"/>
    <p:sldId id="284" r:id="rId27"/>
    <p:sldId id="285" r:id="rId28"/>
    <p:sldId id="286" r:id="rId29"/>
    <p:sldId id="287" r:id="rId30"/>
    <p:sldId id="308" r:id="rId3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Łącznik prosty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Łącznik prosty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Łącznik prosty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ytuł 7"/>
          <p:cNvSpPr>
            <a:spLocks noGrp="1"/>
          </p:cNvSpPr>
          <p:nvPr>
            <p:ph type="ctrTitle"/>
          </p:nvPr>
        </p:nvSpPr>
        <p:spPr>
          <a:xfrm>
            <a:off x="2286000" y="3124200"/>
            <a:ext cx="6172200" cy="1894362"/>
          </a:xfrm>
        </p:spPr>
        <p:txBody>
          <a:bodyPr/>
          <a:lstStyle>
            <a:lvl1pPr>
              <a:defRPr b="1"/>
            </a:lvl1pPr>
          </a:lstStyle>
          <a:p>
            <a:r>
              <a:rPr lang="pl-PL" smtClean="0"/>
              <a:t>Kliknij, aby edytować styl</a:t>
            </a:r>
            <a:endParaRPr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2" name="Symbol zastępczy daty 27"/>
          <p:cNvSpPr>
            <a:spLocks noGrp="1"/>
          </p:cNvSpPr>
          <p:nvPr>
            <p:ph type="dt" sz="half" idx="10"/>
          </p:nvPr>
        </p:nvSpPr>
        <p:spPr bwMode="auto">
          <a:xfrm rot="5400000">
            <a:off x="7764463" y="1174750"/>
            <a:ext cx="2286000" cy="381000"/>
          </a:xfrm>
        </p:spPr>
        <p:txBody>
          <a:bodyPr/>
          <a:lstStyle>
            <a:lvl1pPr>
              <a:defRPr/>
            </a:lvl1pPr>
          </a:lstStyle>
          <a:p>
            <a:pPr>
              <a:defRPr/>
            </a:pPr>
            <a:fld id="{68E3BEEA-DFD7-43F8-A6D5-E4393E8C93F4}" type="datetimeFigureOut">
              <a:rPr lang="pl-PL"/>
              <a:pPr>
                <a:defRPr/>
              </a:pPr>
              <a:t>2014-03-10</a:t>
            </a:fld>
            <a:endParaRPr lang="pl-PL"/>
          </a:p>
        </p:txBody>
      </p:sp>
      <p:sp>
        <p:nvSpPr>
          <p:cNvPr id="23" name="Symbol zastępczy stopki 16"/>
          <p:cNvSpPr>
            <a:spLocks noGrp="1"/>
          </p:cNvSpPr>
          <p:nvPr>
            <p:ph type="ftr" sz="quarter" idx="11"/>
          </p:nvPr>
        </p:nvSpPr>
        <p:spPr bwMode="auto">
          <a:xfrm rot="5400000">
            <a:off x="7077076" y="4181475"/>
            <a:ext cx="3657600" cy="384175"/>
          </a:xfrm>
        </p:spPr>
        <p:txBody>
          <a:bodyPr/>
          <a:lstStyle>
            <a:lvl1pPr>
              <a:defRPr/>
            </a:lvl1pPr>
          </a:lstStyle>
          <a:p>
            <a:pPr>
              <a:defRPr/>
            </a:pPr>
            <a:endParaRPr lang="pl-PL"/>
          </a:p>
        </p:txBody>
      </p:sp>
      <p:sp>
        <p:nvSpPr>
          <p:cNvPr id="24" name="Symbol zastępczy numeru slajdu 28"/>
          <p:cNvSpPr>
            <a:spLocks noGrp="1"/>
          </p:cNvSpPr>
          <p:nvPr>
            <p:ph type="sldNum" sz="quarter" idx="12"/>
          </p:nvPr>
        </p:nvSpPr>
        <p:spPr bwMode="auto">
          <a:xfrm>
            <a:off x="1325563" y="4929188"/>
            <a:ext cx="609600" cy="517525"/>
          </a:xfrm>
        </p:spPr>
        <p:txBody>
          <a:bodyPr/>
          <a:lstStyle>
            <a:lvl1pPr>
              <a:defRPr/>
            </a:lvl1pPr>
          </a:lstStyle>
          <a:p>
            <a:pPr>
              <a:defRPr/>
            </a:pPr>
            <a:fld id="{205CEE01-3AD4-497B-80DB-B7ED9732F7DB}"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7E09D26B-701D-4807-8D68-3BFCE25E0C5A}" type="datetimeFigureOut">
              <a:rPr lang="pl-PL"/>
              <a:pPr>
                <a:defRPr/>
              </a:pPr>
              <a:t>2014-03-10</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B2F080A4-5F7A-4890-BDC0-3C92C3E833E9}"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AFCC8EB0-7D95-44B1-967C-3C678C144CAF}" type="datetimeFigureOut">
              <a:rPr lang="pl-PL"/>
              <a:pPr>
                <a:defRPr/>
              </a:pPr>
              <a:t>2014-03-10</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E3D4006D-A853-4245-AF8B-B860633EC86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8" name="Symbol zastępczy zawartości 7"/>
          <p:cNvSpPr>
            <a:spLocks noGrp="1"/>
          </p:cNvSpPr>
          <p:nvPr>
            <p:ph sz="quarter" idx="1"/>
          </p:nvPr>
        </p:nvSpPr>
        <p:spPr>
          <a:xfrm>
            <a:off x="457200" y="1600200"/>
            <a:ext cx="7467600" cy="487375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6"/>
          <p:cNvSpPr>
            <a:spLocks noGrp="1"/>
          </p:cNvSpPr>
          <p:nvPr>
            <p:ph type="dt" sz="half" idx="10"/>
          </p:nvPr>
        </p:nvSpPr>
        <p:spPr/>
        <p:txBody>
          <a:bodyPr rtlCol="0"/>
          <a:lstStyle>
            <a:lvl1pPr>
              <a:defRPr/>
            </a:lvl1pPr>
          </a:lstStyle>
          <a:p>
            <a:pPr>
              <a:defRPr/>
            </a:pPr>
            <a:fld id="{89BF1900-70FA-4C73-8004-D27CCCD7F85A}" type="datetimeFigureOut">
              <a:rPr lang="pl-PL"/>
              <a:pPr>
                <a:defRPr/>
              </a:pPr>
              <a:t>2014-03-10</a:t>
            </a:fld>
            <a:endParaRPr lang="pl-PL"/>
          </a:p>
        </p:txBody>
      </p:sp>
      <p:sp>
        <p:nvSpPr>
          <p:cNvPr id="5" name="Symbol zastępczy numeru slajdu 8"/>
          <p:cNvSpPr>
            <a:spLocks noGrp="1"/>
          </p:cNvSpPr>
          <p:nvPr>
            <p:ph type="sldNum" sz="quarter" idx="11"/>
          </p:nvPr>
        </p:nvSpPr>
        <p:spPr/>
        <p:txBody>
          <a:bodyPr rtlCol="0"/>
          <a:lstStyle>
            <a:lvl1pPr>
              <a:defRPr/>
            </a:lvl1pPr>
          </a:lstStyle>
          <a:p>
            <a:pPr>
              <a:defRPr/>
            </a:pPr>
            <a:fld id="{B38F6290-1F51-4E8E-8811-F264084E29B3}" type="slidenum">
              <a:rPr lang="pl-PL"/>
              <a:pPr>
                <a:defRPr/>
              </a:pPr>
              <a:t>‹#›</a:t>
            </a:fld>
            <a:endParaRPr lang="pl-PL"/>
          </a:p>
        </p:txBody>
      </p:sp>
      <p:sp>
        <p:nvSpPr>
          <p:cNvPr id="6" name="Symbol zastępczy stopki 9"/>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4"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Łącznik prosty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Łącznik prosty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Łącznik prosty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Łącznik prosty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lang="pl-PL" smtClean="0"/>
              <a:t>Kliknij, aby edytować styl</a:t>
            </a:r>
            <a:endParaRPr lang="en-US"/>
          </a:p>
        </p:txBody>
      </p:sp>
      <p:sp>
        <p:nvSpPr>
          <p:cNvPr id="3" name="Symbol zastępczy tekstu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20" name="Symbol zastępczy daty 3"/>
          <p:cNvSpPr>
            <a:spLocks noGrp="1"/>
          </p:cNvSpPr>
          <p:nvPr>
            <p:ph type="dt" sz="half" idx="10"/>
          </p:nvPr>
        </p:nvSpPr>
        <p:spPr bwMode="auto">
          <a:xfrm rot="5400000">
            <a:off x="7762875" y="1169988"/>
            <a:ext cx="2286000" cy="381000"/>
          </a:xfrm>
        </p:spPr>
        <p:txBody>
          <a:bodyPr/>
          <a:lstStyle>
            <a:lvl1pPr>
              <a:defRPr/>
            </a:lvl1pPr>
          </a:lstStyle>
          <a:p>
            <a:pPr>
              <a:defRPr/>
            </a:pPr>
            <a:fld id="{08A12C82-543C-46E7-B429-920BB87590EC}" type="datetimeFigureOut">
              <a:rPr lang="pl-PL"/>
              <a:pPr>
                <a:defRPr/>
              </a:pPr>
              <a:t>2014-03-10</a:t>
            </a:fld>
            <a:endParaRPr lang="pl-PL"/>
          </a:p>
        </p:txBody>
      </p:sp>
      <p:sp>
        <p:nvSpPr>
          <p:cNvPr id="21" name="Symbol zastępczy stopki 4"/>
          <p:cNvSpPr>
            <a:spLocks noGrp="1"/>
          </p:cNvSpPr>
          <p:nvPr>
            <p:ph type="ftr" sz="quarter" idx="11"/>
          </p:nvPr>
        </p:nvSpPr>
        <p:spPr bwMode="auto">
          <a:xfrm rot="5400000">
            <a:off x="7077076" y="4178300"/>
            <a:ext cx="3657600" cy="384175"/>
          </a:xfrm>
        </p:spPr>
        <p:txBody>
          <a:bodyPr/>
          <a:lstStyle>
            <a:lvl1pPr>
              <a:defRPr/>
            </a:lvl1pPr>
          </a:lstStyle>
          <a:p>
            <a:pPr>
              <a:defRPr/>
            </a:pPr>
            <a:endParaRPr lang="pl-PL"/>
          </a:p>
        </p:txBody>
      </p:sp>
      <p:sp>
        <p:nvSpPr>
          <p:cNvPr id="22" name="Symbol zastępczy numeru slajdu 5"/>
          <p:cNvSpPr>
            <a:spLocks noGrp="1"/>
          </p:cNvSpPr>
          <p:nvPr>
            <p:ph type="sldNum" sz="quarter" idx="12"/>
          </p:nvPr>
        </p:nvSpPr>
        <p:spPr bwMode="auto">
          <a:xfrm>
            <a:off x="1339850" y="4929188"/>
            <a:ext cx="609600" cy="517525"/>
          </a:xfrm>
        </p:spPr>
        <p:txBody>
          <a:bodyPr/>
          <a:lstStyle>
            <a:lvl1pPr>
              <a:defRPr/>
            </a:lvl1pPr>
          </a:lstStyle>
          <a:p>
            <a:pPr>
              <a:defRPr/>
            </a:pPr>
            <a:fld id="{AC96113A-B0D0-4B0F-A985-76525899D652}"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9" name="Symbol zastępczy zawartości 8"/>
          <p:cNvSpPr>
            <a:spLocks noGrp="1"/>
          </p:cNvSpPr>
          <p:nvPr>
            <p:ph sz="quarter" idx="1"/>
          </p:nvPr>
        </p:nvSpPr>
        <p:spPr>
          <a:xfrm>
            <a:off x="457200" y="1600200"/>
            <a:ext cx="3657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Symbol zastępczy zawartości 10"/>
          <p:cNvSpPr>
            <a:spLocks noGrp="1"/>
          </p:cNvSpPr>
          <p:nvPr>
            <p:ph sz="quarter" idx="2"/>
          </p:nvPr>
        </p:nvSpPr>
        <p:spPr>
          <a:xfrm>
            <a:off x="4270248" y="1600200"/>
            <a:ext cx="3657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FA9F39BA-58AC-49F0-9832-58183B513B34}" type="datetimeFigureOut">
              <a:rPr lang="pl-PL"/>
              <a:pPr>
                <a:defRPr/>
              </a:pPr>
              <a:t>2014-03-10</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38872EC8-733F-40EE-B19E-CCE9D5705583}"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lstStyle>
            <a:lvl1pPr>
              <a:defRPr/>
            </a:lvl1pPr>
          </a:lstStyle>
          <a:p>
            <a:r>
              <a:rPr lang="pl-PL" smtClean="0"/>
              <a:t>Kliknij, aby edytować styl</a:t>
            </a:r>
            <a:endParaRPr lang="en-US"/>
          </a:p>
        </p:txBody>
      </p:sp>
      <p:sp>
        <p:nvSpPr>
          <p:cNvPr id="11" name="Symbol zastępczy zawartości 10"/>
          <p:cNvSpPr>
            <a:spLocks noGrp="1"/>
          </p:cNvSpPr>
          <p:nvPr>
            <p:ph sz="quarter" idx="2"/>
          </p:nvPr>
        </p:nvSpPr>
        <p:spPr>
          <a:xfrm>
            <a:off x="457200" y="2362200"/>
            <a:ext cx="36576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quarter" idx="4"/>
          </p:nvPr>
        </p:nvSpPr>
        <p:spPr>
          <a:xfrm>
            <a:off x="4371975" y="2362200"/>
            <a:ext cx="36576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l-PL" smtClean="0"/>
              <a:t>Kliknij, aby edytować style wzorca tekstu</a:t>
            </a:r>
          </a:p>
        </p:txBody>
      </p:sp>
      <p:sp>
        <p:nvSpPr>
          <p:cNvPr id="7" name="Symbol zastępczy daty 13"/>
          <p:cNvSpPr>
            <a:spLocks noGrp="1"/>
          </p:cNvSpPr>
          <p:nvPr>
            <p:ph type="dt" sz="half" idx="10"/>
          </p:nvPr>
        </p:nvSpPr>
        <p:spPr/>
        <p:txBody>
          <a:bodyPr/>
          <a:lstStyle>
            <a:lvl1pPr>
              <a:defRPr/>
            </a:lvl1pPr>
          </a:lstStyle>
          <a:p>
            <a:pPr>
              <a:defRPr/>
            </a:pPr>
            <a:fld id="{AC27FA17-4498-4BCF-8F36-F7292A42DFEC}" type="datetimeFigureOut">
              <a:rPr lang="pl-PL"/>
              <a:pPr>
                <a:defRPr/>
              </a:pPr>
              <a:t>2014-03-10</a:t>
            </a:fld>
            <a:endParaRPr lang="pl-PL"/>
          </a:p>
        </p:txBody>
      </p:sp>
      <p:sp>
        <p:nvSpPr>
          <p:cNvPr id="8" name="Symbol zastępczy stopki 2"/>
          <p:cNvSpPr>
            <a:spLocks noGrp="1"/>
          </p:cNvSpPr>
          <p:nvPr>
            <p:ph type="ftr" sz="quarter" idx="11"/>
          </p:nvPr>
        </p:nvSpPr>
        <p:spPr/>
        <p:txBody>
          <a:bodyPr/>
          <a:lstStyle>
            <a:lvl1pPr>
              <a:defRPr/>
            </a:lvl1pPr>
          </a:lstStyle>
          <a:p>
            <a:pPr>
              <a:defRPr/>
            </a:pPr>
            <a:endParaRPr lang="pl-PL"/>
          </a:p>
        </p:txBody>
      </p:sp>
      <p:sp>
        <p:nvSpPr>
          <p:cNvPr id="9" name="Symbol zastępczy numeru slajdu 22"/>
          <p:cNvSpPr>
            <a:spLocks noGrp="1"/>
          </p:cNvSpPr>
          <p:nvPr>
            <p:ph type="sldNum" sz="quarter" idx="12"/>
          </p:nvPr>
        </p:nvSpPr>
        <p:spPr/>
        <p:txBody>
          <a:bodyPr/>
          <a:lstStyle>
            <a:lvl1pPr>
              <a:defRPr/>
            </a:lvl1pPr>
          </a:lstStyle>
          <a:p>
            <a:pPr>
              <a:defRPr/>
            </a:pPr>
            <a:fld id="{1D841F39-0630-48C6-91F1-D8258A1168A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5"/>
          <p:cNvSpPr>
            <a:spLocks noGrp="1"/>
          </p:cNvSpPr>
          <p:nvPr>
            <p:ph type="dt" sz="half" idx="10"/>
          </p:nvPr>
        </p:nvSpPr>
        <p:spPr/>
        <p:txBody>
          <a:bodyPr rtlCol="0"/>
          <a:lstStyle>
            <a:lvl1pPr>
              <a:defRPr/>
            </a:lvl1pPr>
          </a:lstStyle>
          <a:p>
            <a:pPr>
              <a:defRPr/>
            </a:pPr>
            <a:fld id="{6F1A67F2-F2BA-4C77-99F8-894D2CC1B576}" type="datetimeFigureOut">
              <a:rPr lang="pl-PL"/>
              <a:pPr>
                <a:defRPr/>
              </a:pPr>
              <a:t>2014-03-10</a:t>
            </a:fld>
            <a:endParaRPr lang="pl-PL"/>
          </a:p>
        </p:txBody>
      </p:sp>
      <p:sp>
        <p:nvSpPr>
          <p:cNvPr id="4" name="Symbol zastępczy numeru slajdu 6"/>
          <p:cNvSpPr>
            <a:spLocks noGrp="1"/>
          </p:cNvSpPr>
          <p:nvPr>
            <p:ph type="sldNum" sz="quarter" idx="11"/>
          </p:nvPr>
        </p:nvSpPr>
        <p:spPr/>
        <p:txBody>
          <a:bodyPr rtlCol="0"/>
          <a:lstStyle>
            <a:lvl1pPr>
              <a:defRPr/>
            </a:lvl1pPr>
          </a:lstStyle>
          <a:p>
            <a:pPr>
              <a:defRPr/>
            </a:pPr>
            <a:fld id="{B1410064-304C-4461-87BD-FB4A12840F25}" type="slidenum">
              <a:rPr lang="pl-PL"/>
              <a:pPr>
                <a:defRPr/>
              </a:pPr>
              <a:t>‹#›</a:t>
            </a:fld>
            <a:endParaRPr lang="pl-PL"/>
          </a:p>
        </p:txBody>
      </p:sp>
      <p:sp>
        <p:nvSpPr>
          <p:cNvPr id="5" name="Symbol zastępczy stopki 7"/>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pPr>
              <a:defRPr/>
            </a:pPr>
            <a:fld id="{4B236186-BBE9-47D3-8B82-74485EFC1EA3}" type="datetimeFigureOut">
              <a:rPr lang="pl-PL"/>
              <a:pPr>
                <a:defRPr/>
              </a:pPr>
              <a:t>2014-03-10</a:t>
            </a:fld>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22"/>
          <p:cNvSpPr>
            <a:spLocks noGrp="1"/>
          </p:cNvSpPr>
          <p:nvPr>
            <p:ph type="sldNum" sz="quarter" idx="12"/>
          </p:nvPr>
        </p:nvSpPr>
        <p:spPr/>
        <p:txBody>
          <a:bodyPr/>
          <a:lstStyle>
            <a:lvl1pPr>
              <a:defRPr/>
            </a:lvl1pPr>
          </a:lstStyle>
          <a:p>
            <a:pPr>
              <a:defRPr/>
            </a:pPr>
            <a:fld id="{CE797B80-015D-4431-BEFC-90CE5780EF5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Łącznik prosty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ipsa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ytuł 1"/>
          <p:cNvSpPr>
            <a:spLocks noGrp="1"/>
          </p:cNvSpPr>
          <p:nvPr>
            <p:ph type="title"/>
          </p:nvPr>
        </p:nvSpPr>
        <p:spPr>
          <a:xfrm rot="5400000">
            <a:off x="3371850" y="3200400"/>
            <a:ext cx="6309360" cy="457200"/>
          </a:xfrm>
        </p:spPr>
        <p:txBody>
          <a:bodyPr/>
          <a:lstStyle>
            <a:lvl1pPr algn="l">
              <a:buNone/>
              <a:defRPr sz="2000" b="1" cap="small" baseline="0"/>
            </a:lvl1pPr>
          </a:lstStyle>
          <a:p>
            <a:r>
              <a:rPr lang="pl-PL" smtClean="0"/>
              <a:t>Kliknij, aby edytować styl</a:t>
            </a:r>
            <a:endParaRPr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8" name="Symbol zastępczy zawartości 17"/>
          <p:cNvSpPr>
            <a:spLocks noGrp="1"/>
          </p:cNvSpPr>
          <p:nvPr>
            <p:ph sz="quarter" idx="1"/>
          </p:nvPr>
        </p:nvSpPr>
        <p:spPr>
          <a:xfrm>
            <a:off x="304800" y="274320"/>
            <a:ext cx="5638800" cy="63276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daty 20"/>
          <p:cNvSpPr>
            <a:spLocks noGrp="1"/>
          </p:cNvSpPr>
          <p:nvPr>
            <p:ph type="dt" sz="half" idx="10"/>
          </p:nvPr>
        </p:nvSpPr>
        <p:spPr/>
        <p:txBody>
          <a:bodyPr rtlCol="0"/>
          <a:lstStyle>
            <a:lvl1pPr>
              <a:defRPr/>
            </a:lvl1pPr>
          </a:lstStyle>
          <a:p>
            <a:pPr>
              <a:defRPr/>
            </a:pPr>
            <a:fld id="{68E404CC-DF9E-463F-B188-0798B4FFD004}" type="datetimeFigureOut">
              <a:rPr lang="pl-PL"/>
              <a:pPr>
                <a:defRPr/>
              </a:pPr>
              <a:t>2014-03-10</a:t>
            </a:fld>
            <a:endParaRPr lang="pl-PL"/>
          </a:p>
        </p:txBody>
      </p:sp>
      <p:sp>
        <p:nvSpPr>
          <p:cNvPr id="13" name="Symbol zastępczy numeru slajdu 21"/>
          <p:cNvSpPr>
            <a:spLocks noGrp="1"/>
          </p:cNvSpPr>
          <p:nvPr>
            <p:ph type="sldNum" sz="quarter" idx="11"/>
          </p:nvPr>
        </p:nvSpPr>
        <p:spPr/>
        <p:txBody>
          <a:bodyPr rtlCol="0"/>
          <a:lstStyle>
            <a:lvl1pPr>
              <a:defRPr/>
            </a:lvl1pPr>
          </a:lstStyle>
          <a:p>
            <a:pPr>
              <a:defRPr/>
            </a:pPr>
            <a:fld id="{5EE8FBDB-232B-41A9-90A8-F0CFD667AFE2}" type="slidenum">
              <a:rPr lang="pl-PL"/>
              <a:pPr>
                <a:defRPr/>
              </a:pPr>
              <a:t>‹#›</a:t>
            </a:fld>
            <a:endParaRPr lang="pl-PL"/>
          </a:p>
        </p:txBody>
      </p:sp>
      <p:sp>
        <p:nvSpPr>
          <p:cNvPr id="14" name="Symbol zastępczy stopki 22"/>
          <p:cNvSpPr>
            <a:spLocks noGrp="1"/>
          </p:cNvSpPr>
          <p:nvPr>
            <p:ph type="ftr" sz="quarter" idx="12"/>
          </p:nvPr>
        </p:nvSpPr>
        <p:spPr/>
        <p:txBody>
          <a:bodyPr rtlCol="0"/>
          <a:lstStyle>
            <a:lvl1pPr>
              <a:defRPr/>
            </a:lvl1pPr>
          </a:lstStyle>
          <a:p>
            <a:pPr>
              <a:defRPr/>
            </a:pPr>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ipsa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Łącznik prosty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ytuł 1"/>
          <p:cNvSpPr>
            <a:spLocks noGrp="1"/>
          </p:cNvSpPr>
          <p:nvPr>
            <p:ph type="title"/>
          </p:nvPr>
        </p:nvSpPr>
        <p:spPr>
          <a:xfrm rot="5400000">
            <a:off x="3350133" y="3200400"/>
            <a:ext cx="6309360" cy="457200"/>
          </a:xfrm>
        </p:spPr>
        <p:txBody>
          <a:bodyPr/>
          <a:lstStyle>
            <a:lvl1pPr algn="l">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pl-PL" smtClean="0"/>
              <a:t>Kliknij, aby edytować style wzorca tekstu</a:t>
            </a:r>
          </a:p>
        </p:txBody>
      </p:sp>
      <p:sp>
        <p:nvSpPr>
          <p:cNvPr id="12" name="Symbol zastępczy daty 16"/>
          <p:cNvSpPr>
            <a:spLocks noGrp="1"/>
          </p:cNvSpPr>
          <p:nvPr>
            <p:ph type="dt" sz="half" idx="10"/>
          </p:nvPr>
        </p:nvSpPr>
        <p:spPr/>
        <p:txBody>
          <a:bodyPr rtlCol="0"/>
          <a:lstStyle>
            <a:lvl1pPr>
              <a:defRPr/>
            </a:lvl1pPr>
          </a:lstStyle>
          <a:p>
            <a:pPr>
              <a:defRPr/>
            </a:pPr>
            <a:fld id="{78BC3E6E-C001-4B47-951B-6DEC47032ED9}" type="datetimeFigureOut">
              <a:rPr lang="pl-PL"/>
              <a:pPr>
                <a:defRPr/>
              </a:pPr>
              <a:t>2014-03-10</a:t>
            </a:fld>
            <a:endParaRPr lang="pl-PL"/>
          </a:p>
        </p:txBody>
      </p:sp>
      <p:sp>
        <p:nvSpPr>
          <p:cNvPr id="13" name="Symbol zastępczy numeru slajdu 17"/>
          <p:cNvSpPr>
            <a:spLocks noGrp="1"/>
          </p:cNvSpPr>
          <p:nvPr>
            <p:ph type="sldNum" sz="quarter" idx="11"/>
          </p:nvPr>
        </p:nvSpPr>
        <p:spPr/>
        <p:txBody>
          <a:bodyPr rtlCol="0"/>
          <a:lstStyle>
            <a:lvl1pPr>
              <a:defRPr/>
            </a:lvl1pPr>
          </a:lstStyle>
          <a:p>
            <a:pPr>
              <a:defRPr/>
            </a:pPr>
            <a:fld id="{E077EEF8-1ECB-495B-9664-986D4F315E12}" type="slidenum">
              <a:rPr lang="pl-PL"/>
              <a:pPr>
                <a:defRPr/>
              </a:pPr>
              <a:t>‹#›</a:t>
            </a:fld>
            <a:endParaRPr lang="pl-PL"/>
          </a:p>
        </p:txBody>
      </p:sp>
      <p:sp>
        <p:nvSpPr>
          <p:cNvPr id="14" name="Symbol zastępczy stopki 20"/>
          <p:cNvSpPr>
            <a:spLocks noGrp="1"/>
          </p:cNvSpPr>
          <p:nvPr>
            <p:ph type="ftr" sz="quarter" idx="12"/>
          </p:nvPr>
        </p:nvSpPr>
        <p:spPr/>
        <p:txBody>
          <a:bodyPr rtlCol="0"/>
          <a:lstStyle>
            <a:lvl1pPr>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lang="pl-PL" smtClean="0"/>
              <a:t>Kliknij, aby edytować styl</a:t>
            </a:r>
            <a:endParaRPr lang="en-US"/>
          </a:p>
        </p:txBody>
      </p:sp>
      <p:sp>
        <p:nvSpPr>
          <p:cNvPr id="1028" name="Symbol zastępczy tekstu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7EDED58F-9C28-477E-AC5E-1DBB72092B20}" type="datetimeFigureOut">
              <a:rPr lang="pl-PL"/>
              <a:pPr>
                <a:defRPr/>
              </a:pPr>
              <a:t>2014-03-10</a:t>
            </a:fld>
            <a:endParaRPr lang="pl-PL"/>
          </a:p>
        </p:txBody>
      </p:sp>
      <p:sp>
        <p:nvSpPr>
          <p:cNvPr id="3" name="Symbol zastępczy stopki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ymbol zastępczy numeru slajd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EC4BFDFF-D17F-448C-9B53-D7B5715E2AF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14563" y="3071813"/>
            <a:ext cx="6172200" cy="1893887"/>
          </a:xfrm>
        </p:spPr>
        <p:txBody>
          <a:bodyPr>
            <a:noAutofit/>
          </a:bodyPr>
          <a:lstStyle/>
          <a:p>
            <a:pPr fontAlgn="auto">
              <a:spcAft>
                <a:spcPts val="0"/>
              </a:spcAft>
              <a:defRPr/>
            </a:pPr>
            <a:r>
              <a:rPr lang="pl-PL" sz="4400" dirty="0" smtClean="0">
                <a:latin typeface="Arial" charset="0"/>
              </a:rPr>
              <a:t>HEALTHY LIFE WITHOUT OBESITY VIA SPORTS</a:t>
            </a:r>
            <a:endParaRPr lang="pl-PL" sz="4400" dirty="0"/>
          </a:p>
        </p:txBody>
      </p:sp>
      <p:sp>
        <p:nvSpPr>
          <p:cNvPr id="13314" name="Podtytuł 2"/>
          <p:cNvSpPr>
            <a:spLocks noGrp="1"/>
          </p:cNvSpPr>
          <p:nvPr>
            <p:ph type="subTitle" idx="1"/>
          </p:nvPr>
        </p:nvSpPr>
        <p:spPr>
          <a:xfrm>
            <a:off x="2286000" y="5003800"/>
            <a:ext cx="6172200" cy="1371600"/>
          </a:xfrm>
        </p:spPr>
        <p:txBody>
          <a:bodyPr/>
          <a:lstStyle/>
          <a:p>
            <a:pPr algn="ctr"/>
            <a:r>
              <a:rPr lang="pl-PL" sz="3200" smtClean="0">
                <a:latin typeface="Arial" charset="0"/>
              </a:rPr>
              <a:t>MEETING IN POLAND</a:t>
            </a:r>
          </a:p>
          <a:p>
            <a:endParaRPr lang="pl-PL"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The diet for a</a:t>
            </a:r>
            <a:r>
              <a:rPr lang="pl-PL" dirty="0" smtClean="0"/>
              <a:t>n </a:t>
            </a:r>
            <a:r>
              <a:rPr lang="pl-PL" dirty="0" err="1" smtClean="0"/>
              <a:t>athlete</a:t>
            </a:r>
            <a:r>
              <a:rPr lang="en-US" dirty="0" smtClean="0"/>
              <a:t> </a:t>
            </a:r>
            <a:endParaRPr lang="pl-PL" dirty="0"/>
          </a:p>
        </p:txBody>
      </p:sp>
      <p:sp>
        <p:nvSpPr>
          <p:cNvPr id="22530" name="Symbol zastępczy zawartości 2"/>
          <p:cNvSpPr>
            <a:spLocks noGrp="1"/>
          </p:cNvSpPr>
          <p:nvPr>
            <p:ph sz="quarter" idx="1"/>
          </p:nvPr>
        </p:nvSpPr>
        <p:spPr>
          <a:xfrm>
            <a:off x="457200" y="1600200"/>
            <a:ext cx="7467600" cy="4873625"/>
          </a:xfrm>
        </p:spPr>
        <p:txBody>
          <a:bodyPr/>
          <a:lstStyle/>
          <a:p>
            <a:r>
              <a:rPr lang="en-US" sz="3200" smtClean="0"/>
              <a:t>The most important nutrients that the athlete should provide your body are: protein and carbohydrates. Many people who practice sports regularly takes special dietary supplements. They provide essential nutrients , which affect muscle growth . What should the diet for athletes ?</a:t>
            </a:r>
            <a:endParaRPr lang="pl-PL" sz="32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 </a:t>
            </a:r>
            <a:r>
              <a:rPr lang="pl-PL" dirty="0" smtClean="0"/>
              <a:t>I </a:t>
            </a:r>
            <a:r>
              <a:rPr lang="en-US" dirty="0" smtClean="0"/>
              <a:t>Principles diet for athletes</a:t>
            </a:r>
            <a:br>
              <a:rPr lang="en-US" dirty="0" smtClean="0"/>
            </a:br>
            <a:endParaRPr lang="pl-PL" dirty="0"/>
          </a:p>
        </p:txBody>
      </p:sp>
      <p:sp>
        <p:nvSpPr>
          <p:cNvPr id="23554" name="Symbol zastępczy zawartości 2"/>
          <p:cNvSpPr>
            <a:spLocks noGrp="1"/>
          </p:cNvSpPr>
          <p:nvPr>
            <p:ph sz="quarter" idx="1"/>
          </p:nvPr>
        </p:nvSpPr>
        <p:spPr>
          <a:xfrm>
            <a:off x="457200" y="1600200"/>
            <a:ext cx="7467600" cy="4873625"/>
          </a:xfrm>
        </p:spPr>
        <p:txBody>
          <a:bodyPr/>
          <a:lstStyle/>
          <a:p>
            <a:r>
              <a:rPr lang="en-US" sz="3200" smtClean="0"/>
              <a:t>The menu for athletes should include mostly large amounts of carbohydrates and protein. Carbohydrates are burned during a workout and afterwards consumed in the regeneration of muscle fibers. </a:t>
            </a:r>
            <a:endParaRPr lang="pl-PL" sz="3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 </a:t>
            </a:r>
            <a:r>
              <a:rPr lang="en-US" dirty="0" smtClean="0"/>
              <a:t>Principles diet for athletes</a:t>
            </a:r>
            <a:endParaRPr lang="pl-PL" dirty="0"/>
          </a:p>
        </p:txBody>
      </p:sp>
      <p:sp>
        <p:nvSpPr>
          <p:cNvPr id="24578" name="Symbol zastępczy zawartości 2"/>
          <p:cNvSpPr>
            <a:spLocks noGrp="1"/>
          </p:cNvSpPr>
          <p:nvPr>
            <p:ph sz="quarter" idx="1"/>
          </p:nvPr>
        </p:nvSpPr>
        <p:spPr>
          <a:xfrm>
            <a:off x="457200" y="1600200"/>
            <a:ext cx="7467600" cy="4873625"/>
          </a:xfrm>
        </p:spPr>
        <p:txBody>
          <a:bodyPr/>
          <a:lstStyle/>
          <a:p>
            <a:r>
              <a:rPr lang="en-US" sz="3200" smtClean="0"/>
              <a:t>Carbohydrates should provide 55-60% of total energy demand during the day. Therefore, the menu for athletes should include large amounts of products such as cereal , brown rice , pasta, whole wheat , oatmeal . By eating them at every meal , your body will have enough power for a period of exercise.</a:t>
            </a:r>
            <a:endParaRPr lang="pl-PL" sz="3200" smtClean="0"/>
          </a:p>
          <a:p>
            <a:endParaRPr lang="pl-P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 </a:t>
            </a:r>
            <a:r>
              <a:rPr lang="en-US" dirty="0" smtClean="0"/>
              <a:t>Principles diet for athletes</a:t>
            </a:r>
            <a:br>
              <a:rPr lang="en-US" dirty="0" smtClean="0"/>
            </a:br>
            <a:endParaRPr lang="pl-PL" dirty="0"/>
          </a:p>
        </p:txBody>
      </p:sp>
      <p:sp>
        <p:nvSpPr>
          <p:cNvPr id="25602" name="Symbol zastępczy zawartości 2"/>
          <p:cNvSpPr>
            <a:spLocks noGrp="1"/>
          </p:cNvSpPr>
          <p:nvPr>
            <p:ph sz="quarter" idx="1"/>
          </p:nvPr>
        </p:nvSpPr>
        <p:spPr>
          <a:xfrm>
            <a:off x="457200" y="1600200"/>
            <a:ext cx="7467600" cy="4873625"/>
          </a:xfrm>
        </p:spPr>
        <p:txBody>
          <a:bodyPr/>
          <a:lstStyle/>
          <a:p>
            <a:r>
              <a:rPr lang="en-US" sz="2800" smtClean="0"/>
              <a:t>Do not eat or drink since immediately before training , but about 2-4 hours before you exercise. For example, diet for women athletes should be on three hours before exercise include the following products :</a:t>
            </a:r>
          </a:p>
          <a:p>
            <a:r>
              <a:rPr lang="en-US" sz="2800" smtClean="0"/>
              <a:t>chicken with rice and salad ;</a:t>
            </a:r>
          </a:p>
          <a:p>
            <a:r>
              <a:rPr lang="en-US" sz="2800" smtClean="0"/>
              <a:t>wheat flakes , oats or muesli with milk or yogurt ;</a:t>
            </a:r>
          </a:p>
          <a:p>
            <a:r>
              <a:rPr lang="en-US" sz="2800" smtClean="0"/>
              <a:t>fish with vegetables and potatoes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II</a:t>
            </a:r>
            <a:r>
              <a:rPr lang="en-US" dirty="0" smtClean="0"/>
              <a:t> High protein diet for an athlete</a:t>
            </a:r>
            <a:br>
              <a:rPr lang="en-US" dirty="0" smtClean="0"/>
            </a:br>
            <a:endParaRPr lang="pl-PL" dirty="0"/>
          </a:p>
        </p:txBody>
      </p:sp>
      <p:sp>
        <p:nvSpPr>
          <p:cNvPr id="26626" name="Symbol zastępczy zawartości 2"/>
          <p:cNvSpPr>
            <a:spLocks noGrp="1"/>
          </p:cNvSpPr>
          <p:nvPr>
            <p:ph sz="quarter" idx="1"/>
          </p:nvPr>
        </p:nvSpPr>
        <p:spPr>
          <a:xfrm>
            <a:off x="457200" y="1600200"/>
            <a:ext cx="7467600" cy="4873625"/>
          </a:xfrm>
        </p:spPr>
        <p:txBody>
          <a:bodyPr/>
          <a:lstStyle/>
          <a:p>
            <a:r>
              <a:rPr lang="en-US" sz="3200" smtClean="0"/>
              <a:t>Proteins are substances which are made all the organs and tissues of the body . After eating the meal, the protein contained therein is digested in the gastrointestinal tract and in the form of amino acids are absorbed into the blood. </a:t>
            </a:r>
            <a:endParaRPr lang="pl-PL" sz="3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II</a:t>
            </a:r>
            <a:r>
              <a:rPr lang="en-US" dirty="0" smtClean="0"/>
              <a:t> High protein diet for an athlete</a:t>
            </a:r>
            <a:endParaRPr lang="pl-PL" dirty="0"/>
          </a:p>
        </p:txBody>
      </p:sp>
      <p:sp>
        <p:nvSpPr>
          <p:cNvPr id="27650" name="Symbol zastępczy zawartości 2"/>
          <p:cNvSpPr>
            <a:spLocks noGrp="1"/>
          </p:cNvSpPr>
          <p:nvPr>
            <p:ph sz="quarter" idx="1"/>
          </p:nvPr>
        </p:nvSpPr>
        <p:spPr>
          <a:xfrm>
            <a:off x="457200" y="1600200"/>
            <a:ext cx="7467600" cy="4873625"/>
          </a:xfrm>
        </p:spPr>
        <p:txBody>
          <a:bodyPr/>
          <a:lstStyle/>
          <a:p>
            <a:r>
              <a:rPr lang="en-US" sz="2800" smtClean="0"/>
              <a:t>Physical exercise results in an increased demand for protein, but keep in mind that the greatest amount of this nutrient the body should be provided before training. Athlete's diet should contain between 250 grams to 300 grams of protein a day, but the amount may be increased in the case of sports such as bodybuilding, discus throw , shot put .</a:t>
            </a:r>
            <a:endParaRPr lang="pl-PL"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II</a:t>
            </a:r>
            <a:r>
              <a:rPr lang="en-US" dirty="0" smtClean="0"/>
              <a:t> High protein diet for an athlete</a:t>
            </a:r>
            <a:br>
              <a:rPr lang="en-US" dirty="0" smtClean="0"/>
            </a:br>
            <a:endParaRPr lang="pl-PL" dirty="0"/>
          </a:p>
        </p:txBody>
      </p:sp>
      <p:sp>
        <p:nvSpPr>
          <p:cNvPr id="28674" name="Symbol zastępczy zawartości 2"/>
          <p:cNvSpPr>
            <a:spLocks noGrp="1"/>
          </p:cNvSpPr>
          <p:nvPr>
            <p:ph sz="quarter" idx="1"/>
          </p:nvPr>
        </p:nvSpPr>
        <p:spPr>
          <a:xfrm>
            <a:off x="457200" y="1071563"/>
            <a:ext cx="7467600" cy="5786437"/>
          </a:xfrm>
        </p:spPr>
        <p:txBody>
          <a:bodyPr/>
          <a:lstStyle/>
          <a:p>
            <a:r>
              <a:rPr lang="en-US" sz="3100" u="sng" smtClean="0"/>
              <a:t>The menu for athletes should include foods rich in complete protein , namely</a:t>
            </a:r>
            <a:r>
              <a:rPr lang="en-US" smtClean="0"/>
              <a:t>:</a:t>
            </a:r>
          </a:p>
          <a:p>
            <a:endParaRPr lang="en-US" smtClean="0"/>
          </a:p>
          <a:p>
            <a:r>
              <a:rPr lang="en-US" b="1" smtClean="0"/>
              <a:t>meat and meat products </a:t>
            </a:r>
            <a:r>
              <a:rPr lang="en-US" smtClean="0"/>
              <a:t>- during the day you need to eat at least three meals containing chicken, lean beef and veal , preferably in the form of boiled or roasted . When choosing meats, should be guided by the content of meat in them. The best are those that have in its composition more than 70 % of the meat . Only then can we make sure that we eat a meal that will provide complete protein , not just fat or carbohydrates.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II</a:t>
            </a:r>
            <a:r>
              <a:rPr lang="en-US" dirty="0" smtClean="0"/>
              <a:t> High protein diet for an athlete</a:t>
            </a:r>
            <a:endParaRPr lang="pl-PL" dirty="0"/>
          </a:p>
        </p:txBody>
      </p:sp>
      <p:sp>
        <p:nvSpPr>
          <p:cNvPr id="3" name="Symbol zastępczy zawartości 2"/>
          <p:cNvSpPr>
            <a:spLocks noGrp="1"/>
          </p:cNvSpPr>
          <p:nvPr>
            <p:ph sz="quarter" idx="1"/>
          </p:nvPr>
        </p:nvSpPr>
        <p:spPr>
          <a:xfrm>
            <a:off x="457200" y="1600200"/>
            <a:ext cx="7467600" cy="4873625"/>
          </a:xfrm>
        </p:spPr>
        <p:txBody>
          <a:bodyPr>
            <a:normAutofit fontScale="92500" lnSpcReduction="10000"/>
          </a:bodyPr>
          <a:lstStyle/>
          <a:p>
            <a:pPr marL="274320" indent="-274320" fontAlgn="auto">
              <a:spcAft>
                <a:spcPts val="0"/>
              </a:spcAft>
              <a:buFont typeface="Wingdings"/>
              <a:buChar char=""/>
              <a:defRPr/>
            </a:pPr>
            <a:r>
              <a:rPr lang="en-US" b="1" dirty="0" smtClean="0"/>
              <a:t>fish </a:t>
            </a:r>
            <a:r>
              <a:rPr lang="en-US" dirty="0" smtClean="0"/>
              <a:t>- are the best alternative for meat animal protein in the diet of fish athlete should occur at least several times a week. Omega -3 fatty acids found in fish are necessary for proper construction of cells, including muscle .</a:t>
            </a:r>
          </a:p>
          <a:p>
            <a:pPr marL="274320" indent="-274320" fontAlgn="auto">
              <a:spcAft>
                <a:spcPts val="0"/>
              </a:spcAft>
              <a:buFont typeface="Wingdings"/>
              <a:buChar char=""/>
              <a:defRPr/>
            </a:pPr>
            <a:r>
              <a:rPr lang="en-US" b="1" dirty="0" smtClean="0"/>
              <a:t>milk and dairy products </a:t>
            </a:r>
            <a:r>
              <a:rPr lang="en-US" dirty="0" smtClean="0"/>
              <a:t>- in addition high in protein are an important source of easily absorbable calcium, which is essential in the physiology of muscle contraction and bone structure .</a:t>
            </a:r>
          </a:p>
          <a:p>
            <a:pPr marL="274320" indent="-274320" fontAlgn="auto">
              <a:spcAft>
                <a:spcPts val="0"/>
              </a:spcAft>
              <a:buFont typeface="Wingdings"/>
              <a:buChar char=""/>
              <a:defRPr/>
            </a:pPr>
            <a:r>
              <a:rPr lang="en-US" b="1" dirty="0" smtClean="0"/>
              <a:t>eggs </a:t>
            </a:r>
            <a:r>
              <a:rPr lang="en-US" dirty="0" smtClean="0"/>
              <a:t>- in addition to high amounts of protein are a source of vitamin D, which is responsible for the proper management of calcium in the body , as well as the source of lecithin , which is building cell membranes and myelin sheaths of the nerves that protect them from damage.</a:t>
            </a:r>
            <a:endParaRPr lang="pl-PL" dirty="0" smtClean="0"/>
          </a:p>
          <a:p>
            <a:pPr marL="274320" indent="-274320" fontAlgn="auto">
              <a:spcAft>
                <a:spcPts val="0"/>
              </a:spcAft>
              <a:buFont typeface="Wingdings"/>
              <a:buChar char=""/>
              <a:defRPr/>
            </a:pP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dirty="0" smtClean="0"/>
              <a:t>III </a:t>
            </a:r>
            <a:r>
              <a:rPr lang="en-US" dirty="0" smtClean="0"/>
              <a:t>Principles of nutrition for active people</a:t>
            </a:r>
            <a:br>
              <a:rPr lang="en-US" dirty="0" smtClean="0"/>
            </a:br>
            <a:endParaRPr lang="pl-PL" dirty="0"/>
          </a:p>
        </p:txBody>
      </p:sp>
      <p:sp>
        <p:nvSpPr>
          <p:cNvPr id="30722" name="Symbol zastępczy zawartości 2"/>
          <p:cNvSpPr>
            <a:spLocks noGrp="1"/>
          </p:cNvSpPr>
          <p:nvPr>
            <p:ph sz="quarter" idx="1"/>
          </p:nvPr>
        </p:nvSpPr>
        <p:spPr>
          <a:xfrm>
            <a:off x="457200" y="1600200"/>
            <a:ext cx="7467600" cy="4873625"/>
          </a:xfrm>
        </p:spPr>
        <p:txBody>
          <a:bodyPr/>
          <a:lstStyle/>
          <a:p>
            <a:r>
              <a:rPr lang="en-US" sz="2800" smtClean="0"/>
              <a:t>Meals should be easy to digest, so as not littered long in the stomach . Also, the volume of food should not be large. Limitation products are: beans, peas , lentils , cabbage , onions , garlic, fried foods, spices - vinegar , pepper , curry, paprika , allspice, bay leaf and mustard.</a:t>
            </a:r>
            <a:endParaRPr lang="pl-PL"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A  </a:t>
            </a:r>
            <a:r>
              <a:rPr lang="pl-PL" dirty="0" err="1" smtClean="0"/>
              <a:t>Rejuvenating</a:t>
            </a:r>
            <a:r>
              <a:rPr lang="pl-PL" dirty="0" smtClean="0"/>
              <a:t> </a:t>
            </a:r>
            <a:r>
              <a:rPr lang="pl-PL" dirty="0" err="1" smtClean="0"/>
              <a:t>food</a:t>
            </a:r>
            <a:r>
              <a:rPr lang="pl-PL" dirty="0" smtClean="0"/>
              <a:t> system by </a:t>
            </a:r>
            <a:r>
              <a:rPr lang="pl-PL" dirty="0" err="1" smtClean="0"/>
              <a:t>edward</a:t>
            </a:r>
            <a:r>
              <a:rPr lang="pl-PL" dirty="0" smtClean="0"/>
              <a:t> </a:t>
            </a:r>
            <a:r>
              <a:rPr lang="pl-PL" dirty="0" err="1" smtClean="0"/>
              <a:t>bauman</a:t>
            </a:r>
            <a:endParaRPr lang="pl-PL" dirty="0"/>
          </a:p>
        </p:txBody>
      </p:sp>
      <p:pic>
        <p:nvPicPr>
          <p:cNvPr id="31746" name="Picture 2"/>
          <p:cNvPicPr>
            <a:picLocks noGrp="1" noChangeAspect="1" noChangeArrowheads="1"/>
          </p:cNvPicPr>
          <p:nvPr>
            <p:ph sz="quarter" idx="1"/>
          </p:nvPr>
        </p:nvPicPr>
        <p:blipFill>
          <a:blip r:embed="rId2"/>
          <a:srcRect/>
          <a:stretch>
            <a:fillRect/>
          </a:stretch>
        </p:blipFill>
        <p:spPr>
          <a:xfrm>
            <a:off x="0" y="2071688"/>
            <a:ext cx="9077325" cy="3429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124200"/>
            <a:ext cx="6172200" cy="1893888"/>
          </a:xfrm>
        </p:spPr>
        <p:txBody>
          <a:bodyPr/>
          <a:lstStyle/>
          <a:p>
            <a:pPr fontAlgn="auto">
              <a:spcAft>
                <a:spcPts val="0"/>
              </a:spcAft>
              <a:defRPr/>
            </a:pPr>
            <a:r>
              <a:rPr lang="pl-PL" sz="5400" dirty="0" err="1" smtClean="0"/>
              <a:t>healthy</a:t>
            </a:r>
            <a:r>
              <a:rPr lang="pl-PL" sz="5400" dirty="0" smtClean="0"/>
              <a:t> </a:t>
            </a:r>
            <a:r>
              <a:rPr lang="pl-PL" sz="5400" dirty="0" err="1" smtClean="0"/>
              <a:t>lifestyle</a:t>
            </a:r>
            <a:endParaRPr lang="pl-PL" sz="5400" dirty="0"/>
          </a:p>
        </p:txBody>
      </p:sp>
      <p:sp>
        <p:nvSpPr>
          <p:cNvPr id="14338" name="Podtytuł 2"/>
          <p:cNvSpPr>
            <a:spLocks noGrp="1"/>
          </p:cNvSpPr>
          <p:nvPr>
            <p:ph type="subTitle" idx="1"/>
          </p:nvPr>
        </p:nvSpPr>
        <p:spPr>
          <a:xfrm>
            <a:off x="2286000" y="5003800"/>
            <a:ext cx="6172200" cy="1371600"/>
          </a:xfrm>
        </p:spPr>
        <p:txBody>
          <a:bodyPr/>
          <a:lstStyle/>
          <a:p>
            <a:endParaRPr lang="pl-P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err="1" smtClean="0"/>
              <a:t>Eating</a:t>
            </a:r>
            <a:r>
              <a:rPr lang="pl-PL" dirty="0" smtClean="0"/>
              <a:t> 4 </a:t>
            </a:r>
            <a:r>
              <a:rPr lang="pl-PL" dirty="0" err="1" smtClean="0"/>
              <a:t>healthly</a:t>
            </a:r>
            <a:endParaRPr lang="pl-PL" dirty="0"/>
          </a:p>
        </p:txBody>
      </p:sp>
      <p:pic>
        <p:nvPicPr>
          <p:cNvPr id="32770" name="Picture 2"/>
          <p:cNvPicPr>
            <a:picLocks noGrp="1" noChangeAspect="1" noChangeArrowheads="1"/>
          </p:cNvPicPr>
          <p:nvPr>
            <p:ph sz="quarter" idx="1"/>
          </p:nvPr>
        </p:nvPicPr>
        <p:blipFill>
          <a:blip r:embed="rId2"/>
          <a:srcRect/>
          <a:stretch>
            <a:fillRect/>
          </a:stretch>
        </p:blipFill>
        <p:spPr>
          <a:xfrm>
            <a:off x="714375" y="1357313"/>
            <a:ext cx="7500938" cy="550068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IV </a:t>
            </a:r>
            <a:r>
              <a:rPr lang="en-US" dirty="0" smtClean="0"/>
              <a:t>Sample menu for an athlete</a:t>
            </a:r>
            <a:br>
              <a:rPr lang="en-US" dirty="0" smtClean="0"/>
            </a:br>
            <a:endParaRPr lang="pl-PL" dirty="0"/>
          </a:p>
        </p:txBody>
      </p:sp>
      <p:sp>
        <p:nvSpPr>
          <p:cNvPr id="3" name="Symbol zastępczy zawartości 2"/>
          <p:cNvSpPr>
            <a:spLocks noGrp="1"/>
          </p:cNvSpPr>
          <p:nvPr>
            <p:ph sz="quarter" idx="1"/>
          </p:nvPr>
        </p:nvSpPr>
        <p:spPr>
          <a:xfrm>
            <a:off x="500063" y="1571625"/>
            <a:ext cx="7467600" cy="4873625"/>
          </a:xfrm>
        </p:spPr>
        <p:txBody>
          <a:bodyPr>
            <a:normAutofit fontScale="92500" lnSpcReduction="20000"/>
          </a:bodyPr>
          <a:lstStyle/>
          <a:p>
            <a:pPr marL="274320" indent="-274320" fontAlgn="auto">
              <a:spcAft>
                <a:spcPts val="0"/>
              </a:spcAft>
              <a:buFont typeface="Wingdings"/>
              <a:buChar char=""/>
              <a:defRPr/>
            </a:pPr>
            <a:r>
              <a:rPr lang="en-US" u="sng" dirty="0" smtClean="0"/>
              <a:t>Persons performing intense exercise can eat as follows:</a:t>
            </a:r>
          </a:p>
          <a:p>
            <a:pPr marL="274320" indent="-274320" fontAlgn="auto">
              <a:spcAft>
                <a:spcPts val="0"/>
              </a:spcAft>
              <a:buFont typeface="Wingdings"/>
              <a:buNone/>
              <a:defRPr/>
            </a:pPr>
            <a:r>
              <a:rPr lang="pl-PL" dirty="0" smtClean="0"/>
              <a:t>1) EX:</a:t>
            </a:r>
            <a:endParaRPr lang="en-US" dirty="0" smtClean="0"/>
          </a:p>
          <a:p>
            <a:pPr marL="274320" indent="-274320" fontAlgn="auto">
              <a:spcAft>
                <a:spcPts val="0"/>
              </a:spcAft>
              <a:buFont typeface="Wingdings"/>
              <a:buChar char=""/>
              <a:defRPr/>
            </a:pPr>
            <a:r>
              <a:rPr lang="en-US" dirty="0" smtClean="0"/>
              <a:t>The first breakfast (350 calories): two small slices of whole grain bread (100 g) beef </a:t>
            </a:r>
            <a:r>
              <a:rPr lang="en-US" dirty="0" err="1" smtClean="0"/>
              <a:t>Sopot</a:t>
            </a:r>
            <a:r>
              <a:rPr lang="en-US" dirty="0" smtClean="0"/>
              <a:t> (50 g), two raw cucumbers, a tomato (100 g), a glass of kefir (200 g).</a:t>
            </a:r>
          </a:p>
          <a:p>
            <a:pPr marL="274320" indent="-274320" fontAlgn="auto">
              <a:spcAft>
                <a:spcPts val="0"/>
              </a:spcAft>
              <a:buFont typeface="Wingdings"/>
              <a:buChar char=""/>
              <a:defRPr/>
            </a:pPr>
            <a:r>
              <a:rPr lang="pl-PL" dirty="0" err="1" smtClean="0"/>
              <a:t>The</a:t>
            </a:r>
            <a:r>
              <a:rPr lang="pl-PL" dirty="0" smtClean="0"/>
              <a:t> </a:t>
            </a:r>
            <a:r>
              <a:rPr lang="pl-PL" dirty="0" err="1" smtClean="0"/>
              <a:t>second</a:t>
            </a:r>
            <a:r>
              <a:rPr lang="pl-PL" dirty="0" smtClean="0"/>
              <a:t> </a:t>
            </a:r>
            <a:r>
              <a:rPr lang="pl-PL" dirty="0" err="1" smtClean="0"/>
              <a:t>breakfast</a:t>
            </a:r>
            <a:r>
              <a:rPr lang="en-US" dirty="0" smtClean="0"/>
              <a:t> (250 calories): one whole-wheat bread (60 g), pasta (half-fat cottage cheese - 80 g, grated cucumber - any quantity, spices).</a:t>
            </a:r>
          </a:p>
          <a:p>
            <a:pPr marL="274320" indent="-274320" fontAlgn="auto">
              <a:spcAft>
                <a:spcPts val="0"/>
              </a:spcAft>
              <a:buFont typeface="Wingdings"/>
              <a:buChar char=""/>
              <a:defRPr/>
            </a:pPr>
            <a:r>
              <a:rPr lang="en-US" dirty="0" smtClean="0"/>
              <a:t>Lunch (450 calories): Roasted chicken fillet (200 g) green beans (300 g), brown rice (50 g).</a:t>
            </a:r>
          </a:p>
          <a:p>
            <a:pPr marL="274320" indent="-274320" fontAlgn="auto">
              <a:spcAft>
                <a:spcPts val="0"/>
              </a:spcAft>
              <a:buFont typeface="Wingdings"/>
              <a:buChar char=""/>
              <a:defRPr/>
            </a:pPr>
            <a:r>
              <a:rPr lang="en-US" dirty="0" smtClean="0"/>
              <a:t>Tea (100 calories), one banana (100 g).</a:t>
            </a:r>
          </a:p>
          <a:p>
            <a:pPr marL="274320" indent="-274320" fontAlgn="auto">
              <a:spcAft>
                <a:spcPts val="0"/>
              </a:spcAft>
              <a:buFont typeface="Wingdings"/>
              <a:buChar char=""/>
              <a:defRPr/>
            </a:pPr>
            <a:r>
              <a:rPr lang="en-US" dirty="0" smtClean="0"/>
              <a:t>Dinner (300 calories): cauliflower cooked (300 g), fried egg on 5 g of sunflower oil, one slice of whole-wheat bread.</a:t>
            </a: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IV </a:t>
            </a:r>
            <a:r>
              <a:rPr lang="en-US" dirty="0" smtClean="0"/>
              <a:t>Sample menu for an athlete</a:t>
            </a:r>
            <a:endParaRPr lang="pl-PL" dirty="0"/>
          </a:p>
        </p:txBody>
      </p:sp>
      <p:sp>
        <p:nvSpPr>
          <p:cNvPr id="3" name="Symbol zastępczy zawartości 2"/>
          <p:cNvSpPr>
            <a:spLocks noGrp="1"/>
          </p:cNvSpPr>
          <p:nvPr>
            <p:ph sz="quarter" idx="1"/>
          </p:nvPr>
        </p:nvSpPr>
        <p:spPr>
          <a:xfrm>
            <a:off x="457200" y="1600200"/>
            <a:ext cx="7467600" cy="4873625"/>
          </a:xfrm>
        </p:spPr>
        <p:txBody>
          <a:bodyPr>
            <a:normAutofit fontScale="85000" lnSpcReduction="20000"/>
          </a:bodyPr>
          <a:lstStyle/>
          <a:p>
            <a:pPr marL="274320" indent="-274320" fontAlgn="auto">
              <a:spcAft>
                <a:spcPts val="0"/>
              </a:spcAft>
              <a:buFont typeface="Wingdings"/>
              <a:buChar char=""/>
              <a:defRPr/>
            </a:pPr>
            <a:r>
              <a:rPr lang="pl-PL" dirty="0" smtClean="0"/>
              <a:t>2 EX:</a:t>
            </a:r>
          </a:p>
          <a:p>
            <a:pPr marL="274320" indent="-274320" fontAlgn="auto">
              <a:spcAft>
                <a:spcPts val="0"/>
              </a:spcAft>
              <a:buFont typeface="Wingdings"/>
              <a:buChar char=""/>
              <a:defRPr/>
            </a:pPr>
            <a:r>
              <a:rPr lang="pl-PL" dirty="0" smtClean="0"/>
              <a:t>1 BREAKFAST :1/2 graham </a:t>
            </a:r>
            <a:r>
              <a:rPr lang="pl-PL" dirty="0" err="1" smtClean="0"/>
              <a:t>spoon</a:t>
            </a:r>
            <a:r>
              <a:rPr lang="pl-PL" dirty="0" smtClean="0"/>
              <a:t> </a:t>
            </a:r>
            <a:r>
              <a:rPr lang="pl-PL" dirty="0" err="1" smtClean="0"/>
              <a:t>rural</a:t>
            </a:r>
            <a:r>
              <a:rPr lang="pl-PL" dirty="0" smtClean="0"/>
              <a:t> cottage </a:t>
            </a:r>
            <a:r>
              <a:rPr lang="pl-PL" dirty="0" err="1" smtClean="0"/>
              <a:t>cheese</a:t>
            </a:r>
            <a:r>
              <a:rPr lang="pl-PL" dirty="0" smtClean="0"/>
              <a:t>, </a:t>
            </a:r>
            <a:r>
              <a:rPr lang="pl-PL" dirty="0" err="1" smtClean="0"/>
              <a:t>herbs</a:t>
            </a:r>
            <a:r>
              <a:rPr lang="pl-PL" dirty="0" smtClean="0"/>
              <a:t> for </a:t>
            </a:r>
            <a:r>
              <a:rPr lang="pl-PL" dirty="0" err="1" smtClean="0"/>
              <a:t>sprinkling</a:t>
            </a:r>
            <a:r>
              <a:rPr lang="pl-PL" dirty="0" smtClean="0"/>
              <a:t>, a cup of </a:t>
            </a:r>
            <a:r>
              <a:rPr lang="pl-PL" dirty="0" err="1" smtClean="0"/>
              <a:t>coffee</a:t>
            </a:r>
            <a:r>
              <a:rPr lang="pl-PL" dirty="0" smtClean="0"/>
              <a:t> </a:t>
            </a:r>
            <a:r>
              <a:rPr lang="pl-PL" dirty="0" err="1" smtClean="0"/>
              <a:t>with</a:t>
            </a:r>
            <a:r>
              <a:rPr lang="pl-PL" dirty="0" smtClean="0"/>
              <a:t> </a:t>
            </a:r>
            <a:r>
              <a:rPr lang="pl-PL" dirty="0" err="1" smtClean="0"/>
              <a:t>milk</a:t>
            </a:r>
            <a:r>
              <a:rPr lang="pl-PL" dirty="0" smtClean="0"/>
              <a:t>;</a:t>
            </a:r>
          </a:p>
          <a:p>
            <a:pPr marL="274320" indent="-274320" fontAlgn="auto">
              <a:spcAft>
                <a:spcPts val="0"/>
              </a:spcAft>
              <a:buFont typeface="Wingdings"/>
              <a:buChar char=""/>
              <a:defRPr/>
            </a:pPr>
            <a:r>
              <a:rPr lang="pl-PL" dirty="0" smtClean="0"/>
              <a:t>2 BREAKFAST: </a:t>
            </a:r>
            <a:r>
              <a:rPr lang="pl-PL" dirty="0" err="1" smtClean="0"/>
              <a:t>Salad</a:t>
            </a:r>
            <a:r>
              <a:rPr lang="pl-PL" dirty="0" smtClean="0"/>
              <a:t> 2 </a:t>
            </a:r>
            <a:r>
              <a:rPr lang="pl-PL" dirty="0" err="1" smtClean="0"/>
              <a:t>cups</a:t>
            </a:r>
            <a:r>
              <a:rPr lang="pl-PL" dirty="0" smtClean="0"/>
              <a:t> </a:t>
            </a:r>
            <a:r>
              <a:rPr lang="pl-PL" dirty="0" err="1" smtClean="0"/>
              <a:t>cooked</a:t>
            </a:r>
            <a:r>
              <a:rPr lang="pl-PL" dirty="0" smtClean="0"/>
              <a:t> </a:t>
            </a:r>
            <a:r>
              <a:rPr lang="pl-PL" dirty="0" err="1" smtClean="0"/>
              <a:t>potatoes</a:t>
            </a:r>
            <a:r>
              <a:rPr lang="pl-PL" dirty="0" smtClean="0"/>
              <a:t> and </a:t>
            </a:r>
            <a:r>
              <a:rPr lang="pl-PL" dirty="0" err="1" smtClean="0"/>
              <a:t>beans</a:t>
            </a:r>
            <a:r>
              <a:rPr lang="pl-PL" dirty="0" smtClean="0"/>
              <a:t> </a:t>
            </a:r>
            <a:r>
              <a:rPr lang="pl-PL" dirty="0" err="1" smtClean="0"/>
              <a:t>jaś</a:t>
            </a:r>
            <a:r>
              <a:rPr lang="pl-PL" dirty="0" smtClean="0"/>
              <a:t> </a:t>
            </a:r>
            <a:r>
              <a:rPr lang="pl-PL" dirty="0" err="1" smtClean="0"/>
              <a:t>sauce</a:t>
            </a:r>
            <a:r>
              <a:rPr lang="pl-PL" dirty="0" smtClean="0"/>
              <a:t> </a:t>
            </a:r>
            <a:r>
              <a:rPr lang="pl-PL" dirty="0" err="1" smtClean="0"/>
              <a:t>with</a:t>
            </a:r>
            <a:r>
              <a:rPr lang="pl-PL" dirty="0" smtClean="0"/>
              <a:t> a </a:t>
            </a:r>
            <a:r>
              <a:rPr lang="pl-PL" dirty="0" err="1" smtClean="0"/>
              <a:t>little</a:t>
            </a:r>
            <a:r>
              <a:rPr lang="pl-PL" dirty="0" smtClean="0"/>
              <a:t> </a:t>
            </a:r>
            <a:r>
              <a:rPr lang="pl-PL" dirty="0" err="1" smtClean="0"/>
              <a:t>plain</a:t>
            </a:r>
            <a:r>
              <a:rPr lang="pl-PL" dirty="0" smtClean="0"/>
              <a:t> </a:t>
            </a:r>
            <a:r>
              <a:rPr lang="pl-PL" dirty="0" err="1" smtClean="0"/>
              <a:t>yogurt</a:t>
            </a:r>
            <a:r>
              <a:rPr lang="pl-PL" dirty="0" smtClean="0"/>
              <a:t> (125 g) and a </a:t>
            </a:r>
            <a:r>
              <a:rPr lang="pl-PL" dirty="0" err="1" smtClean="0"/>
              <a:t>teaspoon</a:t>
            </a:r>
            <a:r>
              <a:rPr lang="pl-PL" dirty="0" smtClean="0"/>
              <a:t> of </a:t>
            </a:r>
            <a:r>
              <a:rPr lang="pl-PL" dirty="0" err="1" smtClean="0"/>
              <a:t>mustard</a:t>
            </a:r>
            <a:r>
              <a:rPr lang="pl-PL" dirty="0" smtClean="0"/>
              <a:t>, </a:t>
            </a:r>
            <a:r>
              <a:rPr lang="pl-PL" dirty="0" err="1" smtClean="0"/>
              <a:t>seasoned</a:t>
            </a:r>
            <a:r>
              <a:rPr lang="pl-PL" dirty="0" smtClean="0"/>
              <a:t> </a:t>
            </a:r>
            <a:r>
              <a:rPr lang="pl-PL" dirty="0" err="1" smtClean="0"/>
              <a:t>with</a:t>
            </a:r>
            <a:r>
              <a:rPr lang="pl-PL" dirty="0" smtClean="0"/>
              <a:t> </a:t>
            </a:r>
            <a:r>
              <a:rPr lang="pl-PL" dirty="0" err="1" smtClean="0"/>
              <a:t>pepper</a:t>
            </a:r>
            <a:r>
              <a:rPr lang="pl-PL" dirty="0" smtClean="0"/>
              <a:t> and </a:t>
            </a:r>
            <a:r>
              <a:rPr lang="pl-PL" dirty="0" err="1" smtClean="0"/>
              <a:t>basil</a:t>
            </a:r>
            <a:r>
              <a:rPr lang="pl-PL" dirty="0" smtClean="0"/>
              <a:t>, </a:t>
            </a:r>
            <a:r>
              <a:rPr lang="pl-PL" dirty="0" err="1" smtClean="0"/>
              <a:t>glass</a:t>
            </a:r>
            <a:r>
              <a:rPr lang="pl-PL" dirty="0" smtClean="0"/>
              <a:t> of </a:t>
            </a:r>
            <a:r>
              <a:rPr lang="pl-PL" dirty="0" err="1" smtClean="0"/>
              <a:t>carrot</a:t>
            </a:r>
            <a:r>
              <a:rPr lang="pl-PL" dirty="0" smtClean="0"/>
              <a:t> </a:t>
            </a:r>
            <a:r>
              <a:rPr lang="pl-PL" dirty="0" err="1" smtClean="0"/>
              <a:t>juice</a:t>
            </a:r>
            <a:r>
              <a:rPr lang="pl-PL" dirty="0" smtClean="0"/>
              <a:t>, </a:t>
            </a:r>
            <a:r>
              <a:rPr lang="pl-PL" dirty="0" err="1" smtClean="0"/>
              <a:t>fruit</a:t>
            </a:r>
            <a:r>
              <a:rPr lang="pl-PL" dirty="0" smtClean="0"/>
              <a:t>;</a:t>
            </a:r>
          </a:p>
          <a:p>
            <a:pPr marL="274320" indent="-274320" fontAlgn="auto">
              <a:spcAft>
                <a:spcPts val="0"/>
              </a:spcAft>
              <a:buFont typeface="Wingdings"/>
              <a:buChar char=""/>
              <a:defRPr/>
            </a:pPr>
            <a:r>
              <a:rPr lang="pl-PL" dirty="0" smtClean="0"/>
              <a:t>LUNCH: </a:t>
            </a:r>
            <a:r>
              <a:rPr lang="pl-PL" dirty="0" err="1" smtClean="0"/>
              <a:t>salmon</a:t>
            </a:r>
            <a:r>
              <a:rPr lang="pl-PL" dirty="0" smtClean="0"/>
              <a:t> </a:t>
            </a:r>
            <a:r>
              <a:rPr lang="pl-PL" dirty="0" err="1" smtClean="0"/>
              <a:t>steak</a:t>
            </a:r>
            <a:r>
              <a:rPr lang="pl-PL" dirty="0" smtClean="0"/>
              <a:t> (200 g) </a:t>
            </a:r>
            <a:r>
              <a:rPr lang="pl-PL" dirty="0" err="1" smtClean="0"/>
              <a:t>flavored</a:t>
            </a:r>
            <a:r>
              <a:rPr lang="pl-PL" dirty="0" smtClean="0"/>
              <a:t> </a:t>
            </a:r>
            <a:r>
              <a:rPr lang="pl-PL" dirty="0" err="1" smtClean="0"/>
              <a:t>with</a:t>
            </a:r>
            <a:r>
              <a:rPr lang="pl-PL" dirty="0" smtClean="0"/>
              <a:t> </a:t>
            </a:r>
            <a:r>
              <a:rPr lang="pl-PL" dirty="0" err="1" smtClean="0"/>
              <a:t>lemon</a:t>
            </a:r>
            <a:r>
              <a:rPr lang="pl-PL" dirty="0" smtClean="0"/>
              <a:t>, </a:t>
            </a:r>
            <a:r>
              <a:rPr lang="pl-PL" dirty="0" err="1" smtClean="0"/>
              <a:t>baked</a:t>
            </a:r>
            <a:r>
              <a:rPr lang="pl-PL" dirty="0" smtClean="0"/>
              <a:t> </a:t>
            </a:r>
            <a:r>
              <a:rPr lang="pl-PL" dirty="0" err="1" smtClean="0"/>
              <a:t>in</a:t>
            </a:r>
            <a:r>
              <a:rPr lang="pl-PL" dirty="0" smtClean="0"/>
              <a:t> </a:t>
            </a:r>
            <a:r>
              <a:rPr lang="pl-PL" dirty="0" err="1" smtClean="0"/>
              <a:t>foil</a:t>
            </a:r>
            <a:r>
              <a:rPr lang="pl-PL" dirty="0" smtClean="0"/>
              <a:t>, </a:t>
            </a:r>
            <a:r>
              <a:rPr lang="pl-PL" dirty="0" err="1" smtClean="0"/>
              <a:t>steamed</a:t>
            </a:r>
            <a:r>
              <a:rPr lang="pl-PL" dirty="0" smtClean="0"/>
              <a:t> </a:t>
            </a:r>
            <a:r>
              <a:rPr lang="pl-PL" dirty="0" err="1" smtClean="0"/>
              <a:t>vegetables</a:t>
            </a:r>
            <a:r>
              <a:rPr lang="pl-PL" dirty="0" smtClean="0"/>
              <a:t> (</a:t>
            </a:r>
            <a:r>
              <a:rPr lang="pl-PL" dirty="0" err="1" smtClean="0"/>
              <a:t>with</a:t>
            </a:r>
            <a:r>
              <a:rPr lang="pl-PL" dirty="0" smtClean="0"/>
              <a:t> a </a:t>
            </a:r>
            <a:r>
              <a:rPr lang="pl-PL" dirty="0" err="1" smtClean="0"/>
              <a:t>spoon</a:t>
            </a:r>
            <a:r>
              <a:rPr lang="pl-PL" dirty="0" smtClean="0"/>
              <a:t> of </a:t>
            </a:r>
            <a:r>
              <a:rPr lang="pl-PL" dirty="0" err="1" smtClean="0"/>
              <a:t>olive</a:t>
            </a:r>
            <a:r>
              <a:rPr lang="pl-PL" dirty="0" smtClean="0"/>
              <a:t> oil): </a:t>
            </a:r>
            <a:r>
              <a:rPr lang="pl-PL" dirty="0" err="1" smtClean="0"/>
              <a:t>zucchini</a:t>
            </a:r>
            <a:r>
              <a:rPr lang="pl-PL" dirty="0" smtClean="0"/>
              <a:t>, red </a:t>
            </a:r>
            <a:r>
              <a:rPr lang="pl-PL" dirty="0" err="1" smtClean="0"/>
              <a:t>bell</a:t>
            </a:r>
            <a:r>
              <a:rPr lang="pl-PL" dirty="0" smtClean="0"/>
              <a:t> </a:t>
            </a:r>
            <a:r>
              <a:rPr lang="pl-PL" dirty="0" err="1" smtClean="0"/>
              <a:t>pepper</a:t>
            </a:r>
            <a:r>
              <a:rPr lang="pl-PL" dirty="0" smtClean="0"/>
              <a:t>, 2 </a:t>
            </a:r>
            <a:r>
              <a:rPr lang="pl-PL" dirty="0" err="1" smtClean="0"/>
              <a:t>tomatoes</a:t>
            </a:r>
            <a:r>
              <a:rPr lang="pl-PL" dirty="0" smtClean="0"/>
              <a:t>, </a:t>
            </a:r>
            <a:r>
              <a:rPr lang="pl-PL" dirty="0" err="1" smtClean="0"/>
              <a:t>spoon</a:t>
            </a:r>
            <a:r>
              <a:rPr lang="pl-PL" dirty="0" smtClean="0"/>
              <a:t> </a:t>
            </a:r>
            <a:r>
              <a:rPr lang="pl-PL" dirty="0" err="1" smtClean="0"/>
              <a:t>fennel</a:t>
            </a:r>
            <a:r>
              <a:rPr lang="pl-PL" dirty="0" smtClean="0"/>
              <a:t>, Kaiser, a </a:t>
            </a:r>
            <a:r>
              <a:rPr lang="pl-PL" dirty="0" err="1" smtClean="0"/>
              <a:t>glass</a:t>
            </a:r>
            <a:r>
              <a:rPr lang="pl-PL" dirty="0" smtClean="0"/>
              <a:t> of </a:t>
            </a:r>
            <a:r>
              <a:rPr lang="pl-PL" dirty="0" err="1" smtClean="0"/>
              <a:t>mineral</a:t>
            </a:r>
            <a:r>
              <a:rPr lang="pl-PL" dirty="0" smtClean="0"/>
              <a:t> </a:t>
            </a:r>
            <a:r>
              <a:rPr lang="pl-PL" dirty="0" err="1" smtClean="0"/>
              <a:t>water</a:t>
            </a:r>
            <a:r>
              <a:rPr lang="pl-PL" dirty="0" smtClean="0"/>
              <a:t>.</a:t>
            </a:r>
          </a:p>
          <a:p>
            <a:pPr marL="274320" indent="-274320" fontAlgn="auto">
              <a:spcAft>
                <a:spcPts val="0"/>
              </a:spcAft>
              <a:buFont typeface="Wingdings"/>
              <a:buChar char=""/>
              <a:defRPr/>
            </a:pPr>
            <a:r>
              <a:rPr lang="pl-PL" dirty="0" smtClean="0"/>
              <a:t>AFTERNOON SNACK: 1 kiwi </a:t>
            </a:r>
            <a:r>
              <a:rPr lang="pl-PL" dirty="0" err="1" smtClean="0"/>
              <a:t>fruit</a:t>
            </a:r>
            <a:r>
              <a:rPr lang="pl-PL" dirty="0" smtClean="0"/>
              <a:t> </a:t>
            </a:r>
            <a:r>
              <a:rPr lang="pl-PL" dirty="0" err="1" smtClean="0"/>
              <a:t>with</a:t>
            </a:r>
            <a:r>
              <a:rPr lang="pl-PL" dirty="0" smtClean="0"/>
              <a:t> </a:t>
            </a:r>
            <a:r>
              <a:rPr lang="pl-PL" dirty="0" err="1" smtClean="0"/>
              <a:t>cheese</a:t>
            </a:r>
            <a:r>
              <a:rPr lang="pl-PL" dirty="0" smtClean="0"/>
              <a:t> (kiwi </a:t>
            </a:r>
            <a:r>
              <a:rPr lang="pl-PL" dirty="0" err="1" smtClean="0"/>
              <a:t>chill</a:t>
            </a:r>
            <a:r>
              <a:rPr lang="pl-PL" dirty="0" smtClean="0"/>
              <a:t>, </a:t>
            </a:r>
            <a:r>
              <a:rPr lang="pl-PL" dirty="0" err="1" smtClean="0"/>
              <a:t>chop</a:t>
            </a:r>
            <a:r>
              <a:rPr lang="pl-PL" dirty="0" smtClean="0"/>
              <a:t> down </a:t>
            </a:r>
            <a:r>
              <a:rPr lang="pl-PL" dirty="0" err="1" smtClean="0"/>
              <a:t>the</a:t>
            </a:r>
            <a:r>
              <a:rPr lang="pl-PL" dirty="0" smtClean="0"/>
              <a:t> </a:t>
            </a:r>
            <a:r>
              <a:rPr lang="pl-PL" dirty="0" err="1" smtClean="0"/>
              <a:t>tip</a:t>
            </a:r>
            <a:r>
              <a:rPr lang="pl-PL" dirty="0" smtClean="0"/>
              <a:t>, pulp, mix </a:t>
            </a:r>
            <a:r>
              <a:rPr lang="pl-PL" dirty="0" err="1" smtClean="0"/>
              <a:t>with</a:t>
            </a:r>
            <a:r>
              <a:rPr lang="pl-PL" dirty="0" smtClean="0"/>
              <a:t> 1 </a:t>
            </a:r>
            <a:r>
              <a:rPr lang="pl-PL" dirty="0" err="1" smtClean="0"/>
              <a:t>teaspoon</a:t>
            </a:r>
            <a:r>
              <a:rPr lang="pl-PL" dirty="0" smtClean="0"/>
              <a:t> of </a:t>
            </a:r>
            <a:r>
              <a:rPr lang="pl-PL" dirty="0" err="1" smtClean="0"/>
              <a:t>lean</a:t>
            </a:r>
            <a:r>
              <a:rPr lang="pl-PL" dirty="0" smtClean="0"/>
              <a:t> cottage </a:t>
            </a:r>
            <a:r>
              <a:rPr lang="pl-PL" dirty="0" err="1" smtClean="0"/>
              <a:t>cheese</a:t>
            </a:r>
            <a:r>
              <a:rPr lang="pl-PL" dirty="0" smtClean="0"/>
              <a:t>)</a:t>
            </a:r>
          </a:p>
          <a:p>
            <a:pPr marL="274320" indent="-274320" fontAlgn="auto">
              <a:spcAft>
                <a:spcPts val="0"/>
              </a:spcAft>
              <a:buFont typeface="Wingdings"/>
              <a:buChar char=""/>
              <a:defRPr/>
            </a:pPr>
            <a:r>
              <a:rPr lang="pl-PL" dirty="0" smtClean="0"/>
              <a:t>DINNER: </a:t>
            </a:r>
            <a:r>
              <a:rPr lang="pl-PL" dirty="0" err="1" smtClean="0"/>
              <a:t>tuna</a:t>
            </a:r>
            <a:r>
              <a:rPr lang="pl-PL" dirty="0" smtClean="0"/>
              <a:t> </a:t>
            </a:r>
            <a:r>
              <a:rPr lang="pl-PL" dirty="0" err="1" smtClean="0"/>
              <a:t>salad</a:t>
            </a:r>
            <a:r>
              <a:rPr lang="pl-PL" dirty="0" smtClean="0"/>
              <a:t> (120 g </a:t>
            </a:r>
            <a:r>
              <a:rPr lang="pl-PL" dirty="0" err="1" smtClean="0"/>
              <a:t>tuna</a:t>
            </a:r>
            <a:r>
              <a:rPr lang="pl-PL" dirty="0" smtClean="0"/>
              <a:t> </a:t>
            </a:r>
            <a:r>
              <a:rPr lang="pl-PL" dirty="0" err="1" smtClean="0"/>
              <a:t>in</a:t>
            </a:r>
            <a:r>
              <a:rPr lang="pl-PL" dirty="0" smtClean="0"/>
              <a:t> </a:t>
            </a:r>
            <a:r>
              <a:rPr lang="pl-PL" dirty="0" err="1" smtClean="0"/>
              <a:t>gravy</a:t>
            </a:r>
            <a:r>
              <a:rPr lang="pl-PL" dirty="0" smtClean="0"/>
              <a:t> mix </a:t>
            </a:r>
            <a:r>
              <a:rPr lang="pl-PL" dirty="0" err="1" smtClean="0"/>
              <a:t>with</a:t>
            </a:r>
            <a:r>
              <a:rPr lang="pl-PL" dirty="0" smtClean="0"/>
              <a:t> 2 </a:t>
            </a:r>
            <a:r>
              <a:rPr lang="pl-PL" dirty="0" err="1" smtClean="0"/>
              <a:t>tablespoons</a:t>
            </a:r>
            <a:r>
              <a:rPr lang="pl-PL" dirty="0" smtClean="0"/>
              <a:t> of </a:t>
            </a:r>
            <a:r>
              <a:rPr lang="pl-PL" dirty="0" err="1" smtClean="0"/>
              <a:t>corn</a:t>
            </a:r>
            <a:r>
              <a:rPr lang="pl-PL" dirty="0" smtClean="0"/>
              <a:t> and 2 </a:t>
            </a:r>
            <a:r>
              <a:rPr lang="pl-PL" dirty="0" err="1" smtClean="0"/>
              <a:t>tablespoons</a:t>
            </a:r>
            <a:r>
              <a:rPr lang="pl-PL" dirty="0" smtClean="0"/>
              <a:t> of </a:t>
            </a:r>
            <a:r>
              <a:rPr lang="pl-PL" dirty="0" err="1" smtClean="0"/>
              <a:t>cooked</a:t>
            </a:r>
            <a:r>
              <a:rPr lang="pl-PL" dirty="0" smtClean="0"/>
              <a:t> </a:t>
            </a:r>
            <a:r>
              <a:rPr lang="pl-PL" dirty="0" err="1" smtClean="0"/>
              <a:t>rice</a:t>
            </a:r>
            <a:r>
              <a:rPr lang="pl-PL" dirty="0" smtClean="0"/>
              <a:t> and </a:t>
            </a:r>
            <a:r>
              <a:rPr lang="pl-PL" dirty="0" err="1" smtClean="0"/>
              <a:t>season</a:t>
            </a:r>
            <a:r>
              <a:rPr lang="pl-PL" dirty="0" smtClean="0"/>
              <a:t> to </a:t>
            </a:r>
            <a:r>
              <a:rPr lang="pl-PL" dirty="0" err="1" smtClean="0"/>
              <a:t>taste</a:t>
            </a:r>
            <a:r>
              <a:rPr lang="pl-PL" dirty="0" smtClean="0"/>
              <a:t> </a:t>
            </a:r>
            <a:r>
              <a:rPr lang="pl-PL" dirty="0" err="1" smtClean="0"/>
              <a:t>with</a:t>
            </a:r>
            <a:r>
              <a:rPr lang="pl-PL" dirty="0" smtClean="0"/>
              <a:t> salt and </a:t>
            </a:r>
            <a:r>
              <a:rPr lang="pl-PL" dirty="0" err="1" smtClean="0"/>
              <a:t>pepper</a:t>
            </a:r>
            <a:r>
              <a:rPr lang="pl-PL" dirty="0" smtClean="0"/>
              <a:t>), 1 cup of </a:t>
            </a:r>
            <a:r>
              <a:rPr lang="pl-PL" dirty="0" err="1" smtClean="0"/>
              <a:t>fruit</a:t>
            </a:r>
            <a:r>
              <a:rPr lang="pl-PL" dirty="0" smtClean="0"/>
              <a:t> </a:t>
            </a:r>
            <a:r>
              <a:rPr lang="pl-PL" dirty="0" err="1" smtClean="0"/>
              <a:t>juice</a:t>
            </a: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IV </a:t>
            </a:r>
            <a:r>
              <a:rPr lang="en-US" dirty="0" smtClean="0"/>
              <a:t>Sample menu for an athlete</a:t>
            </a:r>
            <a:endParaRPr lang="pl-PL" dirty="0"/>
          </a:p>
        </p:txBody>
      </p:sp>
      <p:sp>
        <p:nvSpPr>
          <p:cNvPr id="3" name="Symbol zastępczy zawartości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sz="2800" dirty="0" smtClean="0"/>
              <a:t>The diet for an athlete is one of the cornerstones of an effective workout. Using diet for an athlete creates the possibility of developing muscle mass, but also avoids the state of weakness and exhaustion that can occur with increased physical exertion.</a:t>
            </a:r>
            <a:endParaRPr lang="pl-PL" sz="2800" dirty="0" smtClean="0"/>
          </a:p>
          <a:p>
            <a:pPr marL="274320" indent="-274320" fontAlgn="auto">
              <a:spcAft>
                <a:spcPts val="0"/>
              </a:spcAft>
              <a:buFont typeface="Wingdings"/>
              <a:buChar char=""/>
              <a:defRPr/>
            </a:pPr>
            <a:r>
              <a:rPr lang="en-US" sz="2800" dirty="0" smtClean="0"/>
              <a:t>I recommend a simple method of visualization - the method of the plate. Each and every meal we have to imagine a plate. Then it is divided into four parts. Half of each meal to be vegetables.</a:t>
            </a:r>
            <a:endParaRPr lang="pl-PL"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124200"/>
            <a:ext cx="6172200" cy="1893888"/>
          </a:xfrm>
        </p:spPr>
        <p:txBody>
          <a:bodyPr/>
          <a:lstStyle/>
          <a:p>
            <a:pPr fontAlgn="auto">
              <a:spcAft>
                <a:spcPts val="0"/>
              </a:spcAft>
              <a:defRPr/>
            </a:pPr>
            <a:r>
              <a:rPr lang="pl-PL" sz="8000" dirty="0" smtClean="0"/>
              <a:t>sport</a:t>
            </a:r>
            <a:endParaRPr lang="pl-PL" sz="8000" dirty="0"/>
          </a:p>
        </p:txBody>
      </p:sp>
      <p:sp>
        <p:nvSpPr>
          <p:cNvPr id="45058" name="Podtytuł 2"/>
          <p:cNvSpPr>
            <a:spLocks noGrp="1"/>
          </p:cNvSpPr>
          <p:nvPr>
            <p:ph type="subTitle" idx="1"/>
          </p:nvPr>
        </p:nvSpPr>
        <p:spPr>
          <a:xfrm>
            <a:off x="2286000" y="5003800"/>
            <a:ext cx="6172200" cy="1371600"/>
          </a:xfrm>
        </p:spPr>
        <p:txBody>
          <a:bodyPr/>
          <a:lstStyle/>
          <a:p>
            <a:endParaRPr lang="pl-PL"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en-US" dirty="0" smtClean="0"/>
              <a:t>forms of stimulation of physical activity of people with disabilities</a:t>
            </a:r>
            <a:br>
              <a:rPr lang="en-US" dirty="0" smtClean="0"/>
            </a:br>
            <a:endParaRPr lang="pl-PL" dirty="0"/>
          </a:p>
        </p:txBody>
      </p:sp>
      <p:sp>
        <p:nvSpPr>
          <p:cNvPr id="46082" name="Symbol zastępczy zawartości 2"/>
          <p:cNvSpPr>
            <a:spLocks noGrp="1"/>
          </p:cNvSpPr>
          <p:nvPr>
            <p:ph sz="quarter" idx="1"/>
          </p:nvPr>
        </p:nvSpPr>
        <p:spPr>
          <a:xfrm>
            <a:off x="457200" y="1600200"/>
            <a:ext cx="7467600" cy="4873625"/>
          </a:xfrm>
        </p:spPr>
        <p:txBody>
          <a:bodyPr/>
          <a:lstStyle/>
          <a:p>
            <a:endParaRPr lang="en-US" smtClean="0"/>
          </a:p>
          <a:p>
            <a:r>
              <a:rPr lang="en-US" smtClean="0"/>
              <a:t>Through play,</a:t>
            </a:r>
          </a:p>
          <a:p>
            <a:r>
              <a:rPr lang="en-US" smtClean="0"/>
              <a:t>By playing,</a:t>
            </a:r>
          </a:p>
          <a:p>
            <a:r>
              <a:rPr lang="en-US" smtClean="0"/>
              <a:t>By teaching</a:t>
            </a:r>
          </a:p>
          <a:p>
            <a:r>
              <a:rPr lang="en-US" smtClean="0"/>
              <a:t>By working.</a:t>
            </a:r>
            <a:endParaRPr lang="pl-PL"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through play</a:t>
            </a:r>
            <a:br>
              <a:rPr lang="en-US" dirty="0" smtClean="0"/>
            </a:br>
            <a:endParaRPr lang="pl-PL" dirty="0"/>
          </a:p>
        </p:txBody>
      </p:sp>
      <p:sp>
        <p:nvSpPr>
          <p:cNvPr id="47106" name="Symbol zastępczy zawartości 2"/>
          <p:cNvSpPr>
            <a:spLocks noGrp="1"/>
          </p:cNvSpPr>
          <p:nvPr>
            <p:ph sz="quarter" idx="1"/>
          </p:nvPr>
        </p:nvSpPr>
        <p:spPr>
          <a:xfrm>
            <a:off x="457200" y="1600200"/>
            <a:ext cx="7467600" cy="4873625"/>
          </a:xfrm>
        </p:spPr>
        <p:txBody>
          <a:bodyPr/>
          <a:lstStyle/>
          <a:p>
            <a:endParaRPr lang="en-US" smtClean="0"/>
          </a:p>
          <a:p>
            <a:pPr>
              <a:buFont typeface="Wingdings" pitchFamily="2" charset="2"/>
              <a:buNone/>
            </a:pPr>
            <a:r>
              <a:rPr lang="en-US" smtClean="0"/>
              <a:t>the use of music:</a:t>
            </a:r>
          </a:p>
          <a:p>
            <a:r>
              <a:rPr lang="en-US" smtClean="0"/>
              <a:t>team building,</a:t>
            </a:r>
          </a:p>
          <a:p>
            <a:r>
              <a:rPr lang="en-US" smtClean="0"/>
              <a:t>discos,</a:t>
            </a:r>
          </a:p>
          <a:p>
            <a:r>
              <a:rPr lang="en-US" smtClean="0"/>
              <a:t>having fun outdoors in Air,</a:t>
            </a:r>
          </a:p>
          <a:p>
            <a:r>
              <a:rPr lang="en-US" smtClean="0"/>
              <a:t>walks,</a:t>
            </a:r>
          </a:p>
          <a:p>
            <a:r>
              <a:rPr lang="en-US" smtClean="0"/>
              <a:t>Traditional fun with elements of dance</a:t>
            </a:r>
            <a:endParaRPr lang="pl-PL" smtClean="0"/>
          </a:p>
          <a:p>
            <a:pPr>
              <a:buFont typeface="Wingdings" pitchFamily="2" charset="2"/>
              <a:buNone/>
            </a:pPr>
            <a:r>
              <a:rPr lang="pl-PL" smtClean="0"/>
              <a:t>And</a:t>
            </a:r>
          </a:p>
          <a:p>
            <a:r>
              <a:rPr lang="pl-PL" smtClean="0"/>
              <a:t>hippotherapy</a:t>
            </a:r>
          </a:p>
          <a:p>
            <a:r>
              <a:rPr lang="pl-PL" smtClean="0"/>
              <a:t>hydrotherapy</a:t>
            </a:r>
          </a:p>
        </p:txBody>
      </p:sp>
      <p:pic>
        <p:nvPicPr>
          <p:cNvPr id="47107" name="Picture 2" descr="C:\Users\Fundacja GAMA\Desktop\IMG_0066.JPG"/>
          <p:cNvPicPr>
            <a:picLocks noChangeAspect="1" noChangeArrowheads="1"/>
          </p:cNvPicPr>
          <p:nvPr/>
        </p:nvPicPr>
        <p:blipFill>
          <a:blip r:embed="rId2"/>
          <a:srcRect/>
          <a:stretch>
            <a:fillRect/>
          </a:stretch>
        </p:blipFill>
        <p:spPr bwMode="auto">
          <a:xfrm>
            <a:off x="3714750" y="285750"/>
            <a:ext cx="4595813"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868362"/>
          </a:xfrm>
        </p:spPr>
        <p:txBody>
          <a:bodyPr/>
          <a:lstStyle/>
          <a:p>
            <a:pPr fontAlgn="auto">
              <a:spcAft>
                <a:spcPts val="0"/>
              </a:spcAft>
              <a:defRPr/>
            </a:pPr>
            <a:r>
              <a:rPr lang="en-US" dirty="0" smtClean="0"/>
              <a:t>By playing</a:t>
            </a:r>
            <a:endParaRPr lang="pl-PL" dirty="0"/>
          </a:p>
        </p:txBody>
      </p:sp>
      <p:sp>
        <p:nvSpPr>
          <p:cNvPr id="48130" name="Symbol zastępczy zawartości 2"/>
          <p:cNvSpPr>
            <a:spLocks noGrp="1"/>
          </p:cNvSpPr>
          <p:nvPr>
            <p:ph sz="quarter" idx="1"/>
          </p:nvPr>
        </p:nvSpPr>
        <p:spPr>
          <a:xfrm>
            <a:off x="457200" y="1600200"/>
            <a:ext cx="7467600" cy="4873625"/>
          </a:xfrm>
        </p:spPr>
        <p:txBody>
          <a:bodyPr/>
          <a:lstStyle/>
          <a:p>
            <a:r>
              <a:rPr lang="en-US" smtClean="0"/>
              <a:t>football</a:t>
            </a:r>
          </a:p>
          <a:p>
            <a:r>
              <a:rPr lang="en-US" smtClean="0"/>
              <a:t>basketball</a:t>
            </a:r>
          </a:p>
          <a:p>
            <a:r>
              <a:rPr lang="en-US" smtClean="0"/>
              <a:t>table tennis</a:t>
            </a:r>
          </a:p>
          <a:p>
            <a:r>
              <a:rPr lang="en-US" smtClean="0"/>
              <a:t>volleyball</a:t>
            </a:r>
            <a:endParaRPr lang="pl-PL" smtClean="0"/>
          </a:p>
        </p:txBody>
      </p:sp>
      <p:pic>
        <p:nvPicPr>
          <p:cNvPr id="48131" name="Picture 2" descr="C:\Users\Fundacja GAMA\Desktop\aaaa07[13].jpg"/>
          <p:cNvPicPr>
            <a:picLocks noChangeAspect="1" noChangeArrowheads="1"/>
          </p:cNvPicPr>
          <p:nvPr/>
        </p:nvPicPr>
        <p:blipFill>
          <a:blip r:embed="rId2"/>
          <a:srcRect/>
          <a:stretch>
            <a:fillRect/>
          </a:stretch>
        </p:blipFill>
        <p:spPr bwMode="auto">
          <a:xfrm>
            <a:off x="3214688" y="2000250"/>
            <a:ext cx="5445125" cy="408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By teaching</a:t>
            </a:r>
            <a:br>
              <a:rPr lang="en-US" dirty="0" smtClean="0"/>
            </a:br>
            <a:endParaRPr lang="pl-PL" dirty="0"/>
          </a:p>
        </p:txBody>
      </p:sp>
      <p:sp>
        <p:nvSpPr>
          <p:cNvPr id="49154" name="Symbol zastępczy zawartości 2"/>
          <p:cNvSpPr>
            <a:spLocks noGrp="1"/>
          </p:cNvSpPr>
          <p:nvPr>
            <p:ph sz="quarter" idx="1"/>
          </p:nvPr>
        </p:nvSpPr>
        <p:spPr>
          <a:xfrm>
            <a:off x="457200" y="1600200"/>
            <a:ext cx="7467600" cy="4873625"/>
          </a:xfrm>
        </p:spPr>
        <p:txBody>
          <a:bodyPr/>
          <a:lstStyle/>
          <a:p>
            <a:endParaRPr lang="en-US" smtClean="0"/>
          </a:p>
          <a:p>
            <a:r>
              <a:rPr lang="en-US" smtClean="0"/>
              <a:t>learn to dance</a:t>
            </a:r>
          </a:p>
          <a:p>
            <a:r>
              <a:rPr lang="en-US" smtClean="0"/>
              <a:t>Drama</a:t>
            </a:r>
            <a:endParaRPr lang="pl-PL" smtClean="0"/>
          </a:p>
          <a:p>
            <a:r>
              <a:rPr lang="pl-PL" smtClean="0"/>
              <a:t>aerobics</a:t>
            </a:r>
          </a:p>
        </p:txBody>
      </p:sp>
      <p:pic>
        <p:nvPicPr>
          <p:cNvPr id="49155" name="Picture 2" descr="C:\Users\Fundacja GAMA\Desktop\11.jpg"/>
          <p:cNvPicPr>
            <a:picLocks noChangeAspect="1" noChangeArrowheads="1"/>
          </p:cNvPicPr>
          <p:nvPr/>
        </p:nvPicPr>
        <p:blipFill>
          <a:blip r:embed="rId2"/>
          <a:srcRect/>
          <a:stretch>
            <a:fillRect/>
          </a:stretch>
        </p:blipFill>
        <p:spPr bwMode="auto">
          <a:xfrm>
            <a:off x="3214688" y="357188"/>
            <a:ext cx="5715000" cy="4286250"/>
          </a:xfrm>
          <a:prstGeom prst="rect">
            <a:avLst/>
          </a:prstGeom>
          <a:noFill/>
          <a:ln w="9525">
            <a:noFill/>
            <a:miter lim="800000"/>
            <a:headEnd/>
            <a:tailEnd/>
          </a:ln>
        </p:spPr>
      </p:pic>
      <p:pic>
        <p:nvPicPr>
          <p:cNvPr id="49156" name="Picture 3" descr="C:\Users\Fundacja GAMA\Desktop\images.jpg"/>
          <p:cNvPicPr>
            <a:picLocks noChangeAspect="1" noChangeArrowheads="1"/>
          </p:cNvPicPr>
          <p:nvPr/>
        </p:nvPicPr>
        <p:blipFill>
          <a:blip r:embed="rId3"/>
          <a:srcRect/>
          <a:stretch>
            <a:fillRect/>
          </a:stretch>
        </p:blipFill>
        <p:spPr bwMode="auto">
          <a:xfrm>
            <a:off x="928688" y="3643313"/>
            <a:ext cx="3643312" cy="272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By working</a:t>
            </a:r>
            <a:br>
              <a:rPr lang="en-US" dirty="0" smtClean="0"/>
            </a:br>
            <a:endParaRPr lang="pl-PL" dirty="0"/>
          </a:p>
        </p:txBody>
      </p:sp>
      <p:sp>
        <p:nvSpPr>
          <p:cNvPr id="50178" name="Symbol zastępczy zawartości 2"/>
          <p:cNvSpPr>
            <a:spLocks noGrp="1"/>
          </p:cNvSpPr>
          <p:nvPr>
            <p:ph sz="quarter" idx="1"/>
          </p:nvPr>
        </p:nvSpPr>
        <p:spPr>
          <a:xfrm>
            <a:off x="457200" y="1600200"/>
            <a:ext cx="7467600" cy="4873625"/>
          </a:xfrm>
        </p:spPr>
        <p:txBody>
          <a:bodyPr/>
          <a:lstStyle/>
          <a:p>
            <a:r>
              <a:rPr lang="en-US" smtClean="0"/>
              <a:t>working in the garden</a:t>
            </a:r>
          </a:p>
          <a:p>
            <a:r>
              <a:rPr lang="en-US" smtClean="0"/>
              <a:t>mowing the lawn</a:t>
            </a:r>
          </a:p>
          <a:p>
            <a:r>
              <a:rPr lang="en-US" smtClean="0"/>
              <a:t>cleaning the studio</a:t>
            </a:r>
            <a:endParaRPr lang="pl-PL" smtClean="0"/>
          </a:p>
        </p:txBody>
      </p:sp>
      <p:pic>
        <p:nvPicPr>
          <p:cNvPr id="50179" name="Picture 2" descr="C:\Users\Fundacja GAMA\Desktop\images (1).jpg"/>
          <p:cNvPicPr>
            <a:picLocks noChangeAspect="1" noChangeArrowheads="1"/>
          </p:cNvPicPr>
          <p:nvPr/>
        </p:nvPicPr>
        <p:blipFill>
          <a:blip r:embed="rId2"/>
          <a:srcRect/>
          <a:stretch>
            <a:fillRect/>
          </a:stretch>
        </p:blipFill>
        <p:spPr bwMode="auto">
          <a:xfrm>
            <a:off x="3643313" y="2071688"/>
            <a:ext cx="46672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err="1" smtClean="0"/>
              <a:t>healthy</a:t>
            </a:r>
            <a:r>
              <a:rPr lang="pl-PL" dirty="0" smtClean="0"/>
              <a:t> </a:t>
            </a:r>
            <a:r>
              <a:rPr lang="pl-PL" dirty="0" err="1" smtClean="0"/>
              <a:t>lifestyle</a:t>
            </a:r>
            <a:endParaRPr lang="pl-PL" dirty="0"/>
          </a:p>
        </p:txBody>
      </p:sp>
      <p:sp>
        <p:nvSpPr>
          <p:cNvPr id="15362" name="Symbol zastępczy zawartości 3"/>
          <p:cNvSpPr>
            <a:spLocks noGrp="1"/>
          </p:cNvSpPr>
          <p:nvPr>
            <p:ph sz="quarter" idx="4"/>
          </p:nvPr>
        </p:nvSpPr>
        <p:spPr/>
        <p:txBody>
          <a:bodyPr/>
          <a:lstStyle/>
          <a:p>
            <a:r>
              <a:rPr lang="pl-PL" smtClean="0"/>
              <a:t>active and passive recreation</a:t>
            </a:r>
          </a:p>
          <a:p>
            <a:r>
              <a:rPr lang="pl-PL" smtClean="0"/>
              <a:t>physical activity</a:t>
            </a:r>
          </a:p>
          <a:p>
            <a:r>
              <a:rPr lang="pl-PL" smtClean="0"/>
              <a:t>planned nutrition</a:t>
            </a:r>
          </a:p>
          <a:p>
            <a:r>
              <a:rPr lang="pl-PL" smtClean="0"/>
              <a:t>personal hygiene</a:t>
            </a:r>
          </a:p>
          <a:p>
            <a:r>
              <a:rPr lang="pl-PL" smtClean="0"/>
              <a:t>joy, satisfaction, positive thinking</a:t>
            </a:r>
          </a:p>
          <a:p>
            <a:endParaRPr lang="pl-PL" smtClean="0"/>
          </a:p>
        </p:txBody>
      </p:sp>
      <p:sp>
        <p:nvSpPr>
          <p:cNvPr id="15363" name="Symbol zastępczy tekstu 5"/>
          <p:cNvSpPr>
            <a:spLocks noGrp="1"/>
          </p:cNvSpPr>
          <p:nvPr>
            <p:ph type="body" sz="quarter" idx="3"/>
          </p:nvPr>
        </p:nvSpPr>
        <p:spPr>
          <a:xfrm>
            <a:off x="4343400" y="1570038"/>
            <a:ext cx="3657600" cy="658812"/>
          </a:xfrm>
        </p:spPr>
        <p:txBody>
          <a:bodyPr/>
          <a:lstStyle/>
          <a:p>
            <a:r>
              <a:rPr lang="pl-PL" smtClean="0"/>
              <a:t>WHAT MUST WE DO? what is important?</a:t>
            </a:r>
          </a:p>
        </p:txBody>
      </p:sp>
      <p:pic>
        <p:nvPicPr>
          <p:cNvPr id="15364" name="Picture 2"/>
          <p:cNvPicPr>
            <a:picLocks noGrp="1" noChangeAspect="1" noChangeArrowheads="1"/>
          </p:cNvPicPr>
          <p:nvPr>
            <p:ph sz="quarter" idx="2"/>
          </p:nvPr>
        </p:nvPicPr>
        <p:blipFill>
          <a:blip r:embed="rId2"/>
          <a:srcRect/>
          <a:stretch>
            <a:fillRect/>
          </a:stretch>
        </p:blipFill>
        <p:spPr>
          <a:xfrm>
            <a:off x="285750" y="2071688"/>
            <a:ext cx="3900488" cy="33432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7467600" cy="4154487"/>
          </a:xfrm>
        </p:spPr>
        <p:txBody>
          <a:bodyPr/>
          <a:lstStyle/>
          <a:p>
            <a:pPr fontAlgn="auto">
              <a:spcAft>
                <a:spcPts val="0"/>
              </a:spcAft>
              <a:defRPr/>
            </a:pPr>
            <a:r>
              <a:rPr lang="pl-PL" sz="8000" dirty="0" err="1" smtClean="0">
                <a:latin typeface="Bauhaus 93" pitchFamily="82" charset="0"/>
              </a:rPr>
              <a:t>Thanks</a:t>
            </a:r>
            <a:r>
              <a:rPr lang="pl-PL" sz="8000" dirty="0" smtClean="0">
                <a:latin typeface="Bauhaus 93" pitchFamily="82" charset="0"/>
              </a:rPr>
              <a:t> for </a:t>
            </a:r>
            <a:r>
              <a:rPr lang="pl-PL" sz="8000" dirty="0" err="1" smtClean="0">
                <a:latin typeface="Bauhaus 93" pitchFamily="82" charset="0"/>
              </a:rPr>
              <a:t>your</a:t>
            </a:r>
            <a:r>
              <a:rPr lang="pl-PL" sz="8000" dirty="0" smtClean="0">
                <a:latin typeface="Bauhaus 93" pitchFamily="82" charset="0"/>
              </a:rPr>
              <a:t> </a:t>
            </a:r>
            <a:r>
              <a:rPr lang="pl-PL" sz="8000" dirty="0" err="1" smtClean="0">
                <a:latin typeface="Bauhaus 93" pitchFamily="82" charset="0"/>
              </a:rPr>
              <a:t>attension</a:t>
            </a:r>
            <a:r>
              <a:rPr lang="pl-PL" sz="8000" dirty="0" smtClean="0">
                <a:latin typeface="Bauhaus 93" pitchFamily="82" charset="0"/>
              </a:rPr>
              <a:t> !</a:t>
            </a:r>
            <a:endParaRPr lang="pl-PL" sz="8000" dirty="0">
              <a:latin typeface="Bauhaus 93"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Principles of feeding by Fork Healthy Nutrition:</a:t>
            </a:r>
            <a:endParaRPr lang="pl-PL" dirty="0"/>
          </a:p>
        </p:txBody>
      </p:sp>
      <p:pic>
        <p:nvPicPr>
          <p:cNvPr id="16386" name="Picture 2"/>
          <p:cNvPicPr>
            <a:picLocks noGrp="1" noChangeAspect="1" noChangeArrowheads="1"/>
          </p:cNvPicPr>
          <p:nvPr>
            <p:ph sz="quarter" idx="1"/>
          </p:nvPr>
        </p:nvPicPr>
        <p:blipFill>
          <a:blip r:embed="rId2"/>
          <a:srcRect/>
          <a:stretch>
            <a:fillRect/>
          </a:stretch>
        </p:blipFill>
        <p:spPr>
          <a:xfrm>
            <a:off x="1071563" y="1428750"/>
            <a:ext cx="6873875" cy="52228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Principles of feeding by Fork Healthy Nutrition:</a:t>
            </a:r>
            <a:endParaRPr lang="pl-PL" dirty="0"/>
          </a:p>
        </p:txBody>
      </p:sp>
      <p:sp>
        <p:nvSpPr>
          <p:cNvPr id="17410" name="Symbol zastępczy zawartości 2"/>
          <p:cNvSpPr>
            <a:spLocks noGrp="1"/>
          </p:cNvSpPr>
          <p:nvPr>
            <p:ph sz="quarter" idx="1"/>
          </p:nvPr>
        </p:nvSpPr>
        <p:spPr>
          <a:xfrm>
            <a:off x="457200" y="1600200"/>
            <a:ext cx="7467600" cy="4873625"/>
          </a:xfrm>
        </p:spPr>
        <p:txBody>
          <a:bodyPr/>
          <a:lstStyle/>
          <a:p>
            <a:r>
              <a:rPr lang="en-US" b="1" smtClean="0"/>
              <a:t>eat lots of fruits and vegetables - they should be the main component of your diet</a:t>
            </a:r>
          </a:p>
          <a:p>
            <a:r>
              <a:rPr lang="en-US" b="1" smtClean="0"/>
              <a:t>eat lots of cereal products - bread, rice, potatoes, pasta and other starchy foods. Choose whole grains</a:t>
            </a:r>
          </a:p>
          <a:p>
            <a:r>
              <a:rPr lang="en-US" b="1" smtClean="0"/>
              <a:t>eat daily milk and dairy products</a:t>
            </a:r>
          </a:p>
          <a:p>
            <a:r>
              <a:rPr lang="en-US" b="1" smtClean="0"/>
              <a:t>eat small amounts of meat daily / fish / eggs / beans</a:t>
            </a:r>
          </a:p>
          <a:p>
            <a:r>
              <a:rPr lang="en-US" b="1" smtClean="0"/>
              <a:t>Limit intake of foods high in fat and simple sugars</a:t>
            </a:r>
            <a:endParaRPr lang="pl-PL"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 </a:t>
            </a:r>
            <a:r>
              <a:rPr lang="pl-PL" dirty="0" err="1" smtClean="0"/>
              <a:t>rules</a:t>
            </a:r>
            <a:r>
              <a:rPr lang="pl-PL" dirty="0" smtClean="0"/>
              <a:t> of </a:t>
            </a:r>
            <a:r>
              <a:rPr lang="pl-PL" dirty="0" err="1" smtClean="0"/>
              <a:t>healthy</a:t>
            </a:r>
            <a:r>
              <a:rPr lang="pl-PL" dirty="0" smtClean="0"/>
              <a:t> </a:t>
            </a:r>
            <a:r>
              <a:rPr lang="pl-PL" dirty="0" err="1" smtClean="0"/>
              <a:t>eating</a:t>
            </a:r>
            <a:endParaRPr lang="pl-PL" dirty="0"/>
          </a:p>
        </p:txBody>
      </p:sp>
      <p:sp>
        <p:nvSpPr>
          <p:cNvPr id="3" name="Symbol zastępczy zawartości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b="1" dirty="0" smtClean="0"/>
              <a:t>1</a:t>
            </a:r>
            <a:r>
              <a:rPr lang="pl-PL" b="1" dirty="0" smtClean="0"/>
              <a:t>.</a:t>
            </a:r>
            <a:r>
              <a:rPr lang="en-US" b="1" dirty="0" smtClean="0"/>
              <a:t> Eat 4-5 meals a day, without " snacking " between meals. </a:t>
            </a:r>
            <a:endParaRPr lang="pl-PL" b="1" dirty="0" smtClean="0"/>
          </a:p>
          <a:p>
            <a:pPr marL="274320" indent="-274320" fontAlgn="auto">
              <a:spcAft>
                <a:spcPts val="0"/>
              </a:spcAft>
              <a:buFont typeface="Wingdings"/>
              <a:buChar char=""/>
              <a:defRPr/>
            </a:pPr>
            <a:r>
              <a:rPr lang="pl-PL" b="1" dirty="0" smtClean="0"/>
              <a:t>2. B</a:t>
            </a:r>
            <a:r>
              <a:rPr lang="en-US" b="1" dirty="0" err="1" smtClean="0"/>
              <a:t>est</a:t>
            </a:r>
            <a:r>
              <a:rPr lang="en-US" b="1" dirty="0" smtClean="0"/>
              <a:t> to eat regularly at the same times</a:t>
            </a:r>
            <a:endParaRPr lang="pl-PL" b="1" dirty="0" smtClean="0"/>
          </a:p>
          <a:p>
            <a:pPr marL="274320" indent="-274320" fontAlgn="auto">
              <a:spcAft>
                <a:spcPts val="0"/>
              </a:spcAft>
              <a:buFont typeface="Wingdings"/>
              <a:buChar char=""/>
              <a:defRPr/>
            </a:pPr>
            <a:r>
              <a:rPr lang="en-US" b="1" dirty="0" smtClean="0"/>
              <a:t>3</a:t>
            </a:r>
            <a:r>
              <a:rPr lang="pl-PL" b="1" dirty="0" smtClean="0"/>
              <a:t>.</a:t>
            </a:r>
            <a:r>
              <a:rPr lang="en-US" b="1" dirty="0" smtClean="0"/>
              <a:t> Thoroughly chew and chew foods that we eat</a:t>
            </a:r>
            <a:endParaRPr lang="pl-PL" b="1" dirty="0" smtClean="0"/>
          </a:p>
          <a:p>
            <a:pPr marL="274320" indent="-274320" fontAlgn="auto">
              <a:spcAft>
                <a:spcPts val="0"/>
              </a:spcAft>
              <a:buFont typeface="Wingdings"/>
              <a:buChar char=""/>
              <a:defRPr/>
            </a:pPr>
            <a:r>
              <a:rPr lang="pl-PL" b="1" dirty="0" smtClean="0"/>
              <a:t>4. </a:t>
            </a:r>
            <a:r>
              <a:rPr lang="en-US" b="1" dirty="0" smtClean="0"/>
              <a:t>Drink fluids before meals or two hours after a meal.</a:t>
            </a:r>
            <a:endParaRPr lang="pl-PL" b="1" dirty="0" smtClean="0"/>
          </a:p>
          <a:p>
            <a:pPr marL="274320" indent="-274320" fontAlgn="auto">
              <a:spcAft>
                <a:spcPts val="0"/>
              </a:spcAft>
              <a:buFont typeface="Wingdings"/>
              <a:buChar char=""/>
              <a:defRPr/>
            </a:pPr>
            <a:r>
              <a:rPr lang="pl-PL" b="1" dirty="0" smtClean="0"/>
              <a:t>5.</a:t>
            </a:r>
            <a:r>
              <a:rPr lang="en-US" b="1" dirty="0" smtClean="0"/>
              <a:t> Consume products with low </a:t>
            </a:r>
            <a:r>
              <a:rPr lang="en-US" b="1" dirty="0" err="1" smtClean="0"/>
              <a:t>glycemic</a:t>
            </a:r>
            <a:r>
              <a:rPr lang="en-US" b="1" dirty="0" smtClean="0"/>
              <a:t> index and low </a:t>
            </a:r>
            <a:r>
              <a:rPr lang="en-US" b="1" dirty="0" err="1" smtClean="0"/>
              <a:t>glycemic</a:t>
            </a:r>
            <a:r>
              <a:rPr lang="en-US" b="1" dirty="0" smtClean="0"/>
              <a:t> load</a:t>
            </a:r>
            <a:endParaRPr lang="pl-PL" b="1" dirty="0" smtClean="0"/>
          </a:p>
          <a:p>
            <a:pPr marL="274320" indent="-274320" fontAlgn="auto">
              <a:spcAft>
                <a:spcPts val="0"/>
              </a:spcAft>
              <a:buFont typeface="Wingdings"/>
              <a:buChar char=""/>
              <a:defRPr/>
            </a:pPr>
            <a:r>
              <a:rPr lang="pl-PL" b="1" dirty="0" smtClean="0"/>
              <a:t>6. </a:t>
            </a:r>
            <a:r>
              <a:rPr lang="en-US" b="1" dirty="0" smtClean="0"/>
              <a:t>Avoid excessive amounts of cholesterol</a:t>
            </a:r>
            <a:endParaRPr lang="pl-PL" b="1" dirty="0" smtClean="0"/>
          </a:p>
          <a:p>
            <a:pPr marL="274320" indent="-274320" fontAlgn="auto">
              <a:spcAft>
                <a:spcPts val="0"/>
              </a:spcAft>
              <a:buFont typeface="Wingdings"/>
              <a:buChar char=""/>
              <a:defRPr/>
            </a:pPr>
            <a:r>
              <a:rPr lang="pl-PL" b="1" dirty="0" smtClean="0"/>
              <a:t>7. </a:t>
            </a:r>
            <a:r>
              <a:rPr lang="en-US" b="1" dirty="0" smtClean="0"/>
              <a:t>Eat unprocessed products containing natural vitamins, minerals, fiber, essential fatty acids</a:t>
            </a:r>
            <a:endParaRPr lang="pl-PL"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 </a:t>
            </a:r>
            <a:r>
              <a:rPr lang="pl-PL" dirty="0" err="1" smtClean="0"/>
              <a:t>rules</a:t>
            </a:r>
            <a:r>
              <a:rPr lang="pl-PL" dirty="0" smtClean="0"/>
              <a:t> of </a:t>
            </a:r>
            <a:r>
              <a:rPr lang="pl-PL" dirty="0" err="1" smtClean="0"/>
              <a:t>healthy</a:t>
            </a:r>
            <a:r>
              <a:rPr lang="pl-PL" dirty="0" smtClean="0"/>
              <a:t> </a:t>
            </a:r>
            <a:r>
              <a:rPr lang="pl-PL" dirty="0" err="1" smtClean="0"/>
              <a:t>eating</a:t>
            </a:r>
            <a:endParaRPr lang="pl-PL" dirty="0"/>
          </a:p>
        </p:txBody>
      </p:sp>
      <p:sp>
        <p:nvSpPr>
          <p:cNvPr id="19458" name="Symbol zastępczy zawartości 2"/>
          <p:cNvSpPr>
            <a:spLocks noGrp="1"/>
          </p:cNvSpPr>
          <p:nvPr>
            <p:ph sz="quarter" idx="1"/>
          </p:nvPr>
        </p:nvSpPr>
        <p:spPr>
          <a:xfrm>
            <a:off x="457200" y="1600200"/>
            <a:ext cx="7467600" cy="4873625"/>
          </a:xfrm>
        </p:spPr>
        <p:txBody>
          <a:bodyPr/>
          <a:lstStyle/>
          <a:p>
            <a:r>
              <a:rPr lang="pl-PL" sz="2800" b="1" smtClean="0"/>
              <a:t>8. </a:t>
            </a:r>
            <a:r>
              <a:rPr lang="en-US" b="1" smtClean="0"/>
              <a:t>Keep the acid - base balance of the body</a:t>
            </a:r>
            <a:endParaRPr lang="pl-PL" b="1" smtClean="0"/>
          </a:p>
          <a:p>
            <a:r>
              <a:rPr lang="pl-PL" b="1" smtClean="0"/>
              <a:t>9.</a:t>
            </a:r>
            <a:r>
              <a:rPr lang="en-US" b="1" smtClean="0"/>
              <a:t> Limit your intake of foods with additives artificial colors , preservatives or other synthetic additives </a:t>
            </a:r>
            <a:endParaRPr lang="pl-PL" b="1" smtClean="0"/>
          </a:p>
          <a:p>
            <a:r>
              <a:rPr lang="pl-PL" b="1" smtClean="0"/>
              <a:t>10. </a:t>
            </a:r>
            <a:r>
              <a:rPr lang="en-US" b="1" smtClean="0"/>
              <a:t>Eat the last meal at least two hours before bedtime </a:t>
            </a:r>
            <a:endParaRPr lang="pl-PL" b="1" smtClean="0"/>
          </a:p>
          <a:p>
            <a:r>
              <a:rPr lang="pl-PL" b="1" smtClean="0"/>
              <a:t>11. </a:t>
            </a:r>
            <a:r>
              <a:rPr lang="en-US" b="1" smtClean="0"/>
              <a:t>Avoid plants collected outside the growing season ( spring vegetables ) </a:t>
            </a:r>
            <a:endParaRPr lang="pl-PL" b="1" smtClean="0"/>
          </a:p>
          <a:p>
            <a:endParaRPr lang="pl-PL"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 </a:t>
            </a:r>
            <a:r>
              <a:rPr lang="pl-PL" dirty="0" err="1" smtClean="0"/>
              <a:t>rules</a:t>
            </a:r>
            <a:r>
              <a:rPr lang="pl-PL" dirty="0" smtClean="0"/>
              <a:t> of </a:t>
            </a:r>
            <a:r>
              <a:rPr lang="pl-PL" dirty="0" err="1" smtClean="0"/>
              <a:t>healthy</a:t>
            </a:r>
            <a:r>
              <a:rPr lang="pl-PL" dirty="0" smtClean="0"/>
              <a:t> </a:t>
            </a:r>
            <a:r>
              <a:rPr lang="pl-PL" dirty="0" err="1" smtClean="0"/>
              <a:t>eating</a:t>
            </a:r>
            <a:endParaRPr lang="pl-PL" dirty="0"/>
          </a:p>
        </p:txBody>
      </p:sp>
      <p:sp>
        <p:nvSpPr>
          <p:cNvPr id="20482" name="Symbol zastępczy zawartości 2"/>
          <p:cNvSpPr>
            <a:spLocks noGrp="1"/>
          </p:cNvSpPr>
          <p:nvPr>
            <p:ph sz="quarter" idx="1"/>
          </p:nvPr>
        </p:nvSpPr>
        <p:spPr>
          <a:xfrm>
            <a:off x="457200" y="1600200"/>
            <a:ext cx="7467600" cy="4873625"/>
          </a:xfrm>
        </p:spPr>
        <p:txBody>
          <a:bodyPr/>
          <a:lstStyle/>
          <a:p>
            <a:r>
              <a:rPr lang="pl-PL" b="1" smtClean="0"/>
              <a:t>12.</a:t>
            </a:r>
            <a:r>
              <a:rPr lang="en-US" b="1" smtClean="0"/>
              <a:t> Keep moderation in the consumption of both butter and margarine.</a:t>
            </a:r>
            <a:endParaRPr lang="pl-PL" b="1" smtClean="0"/>
          </a:p>
          <a:p>
            <a:r>
              <a:rPr lang="en-US" b="1" smtClean="0"/>
              <a:t>1</a:t>
            </a:r>
            <a:r>
              <a:rPr lang="pl-PL" b="1" smtClean="0"/>
              <a:t>3.</a:t>
            </a:r>
            <a:r>
              <a:rPr lang="en-US" b="1" smtClean="0"/>
              <a:t> Consume </a:t>
            </a:r>
            <a:endParaRPr lang="pl-PL" b="1" smtClean="0"/>
          </a:p>
          <a:p>
            <a:r>
              <a:rPr lang="en-US" b="1" smtClean="0"/>
              <a:t>1</a:t>
            </a:r>
            <a:r>
              <a:rPr lang="pl-PL" b="1" smtClean="0"/>
              <a:t>4.</a:t>
            </a:r>
            <a:r>
              <a:rPr lang="en-US" b="1" smtClean="0"/>
              <a:t> Try to limit the amount of coffee consumed and the usual tea .at least 1.5 liters of water per day.</a:t>
            </a:r>
            <a:endParaRPr lang="pl-PL" b="1" smtClean="0"/>
          </a:p>
          <a:p>
            <a:r>
              <a:rPr lang="en-US" b="1" smtClean="0"/>
              <a:t>1</a:t>
            </a:r>
            <a:r>
              <a:rPr lang="pl-PL" b="1" smtClean="0"/>
              <a:t>6.</a:t>
            </a:r>
            <a:r>
              <a:rPr lang="en-US" b="1" smtClean="0"/>
              <a:t> Try to limit the amount of consumed white flour.</a:t>
            </a:r>
            <a:endParaRPr lang="pl-PL" b="1" smtClean="0"/>
          </a:p>
          <a:p>
            <a:r>
              <a:rPr lang="en-US" b="1" smtClean="0"/>
              <a:t>1</a:t>
            </a:r>
            <a:r>
              <a:rPr lang="pl-PL" b="1" smtClean="0"/>
              <a:t>7.</a:t>
            </a:r>
            <a:r>
              <a:rPr lang="en-US" b="1" smtClean="0"/>
              <a:t> Try to limit the intake of sugar and aspartame.</a:t>
            </a:r>
            <a:endParaRPr lang="pl-PL" b="1" smtClean="0"/>
          </a:p>
          <a:p>
            <a:r>
              <a:rPr lang="en-US" b="1" smtClean="0"/>
              <a:t>1</a:t>
            </a:r>
            <a:r>
              <a:rPr lang="pl-PL" b="1" smtClean="0"/>
              <a:t>8.</a:t>
            </a:r>
            <a:r>
              <a:rPr lang="en-US" b="1" smtClean="0"/>
              <a:t> Try to limit the amount of salt and monosodium glutamate .</a:t>
            </a:r>
            <a:endParaRPr lang="pl-PL"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en-US" dirty="0" smtClean="0"/>
              <a:t>The diet for a</a:t>
            </a:r>
            <a:r>
              <a:rPr lang="pl-PL" dirty="0" smtClean="0"/>
              <a:t>n </a:t>
            </a:r>
            <a:r>
              <a:rPr lang="pl-PL" dirty="0" err="1" smtClean="0"/>
              <a:t>athlete</a:t>
            </a:r>
            <a:r>
              <a:rPr lang="en-US" dirty="0" smtClean="0"/>
              <a:t> </a:t>
            </a:r>
            <a:endParaRPr lang="pl-PL" dirty="0"/>
          </a:p>
        </p:txBody>
      </p:sp>
      <p:sp>
        <p:nvSpPr>
          <p:cNvPr id="21506" name="Symbol zastępczy zawartości 2"/>
          <p:cNvSpPr>
            <a:spLocks noGrp="1"/>
          </p:cNvSpPr>
          <p:nvPr>
            <p:ph sz="quarter" idx="1"/>
          </p:nvPr>
        </p:nvSpPr>
        <p:spPr>
          <a:xfrm>
            <a:off x="457200" y="1600200"/>
            <a:ext cx="7467600" cy="4873625"/>
          </a:xfrm>
        </p:spPr>
        <p:txBody>
          <a:bodyPr/>
          <a:lstStyle/>
          <a:p>
            <a:r>
              <a:rPr lang="en-US" sz="3200" smtClean="0"/>
              <a:t>The diet for an athlete should be tailored to gender, age and the type of sport practiced . It is also important information about the nature , whether it is a sport endurance , strength , sprint or another . The construction of the athlete's diet also influences whether it is in the initial phase of training and the regular sports. </a:t>
            </a:r>
            <a:endParaRPr lang="pl-PL" sz="32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3006</TotalTime>
  <Words>1359</Words>
  <Application>Microsoft Office PowerPoint</Application>
  <PresentationFormat>Pokaz na ekranie (4:3)</PresentationFormat>
  <Paragraphs>117</Paragraphs>
  <Slides>30</Slides>
  <Notes>0</Notes>
  <HiddenSlides>0</HiddenSlides>
  <MMClips>0</MMClips>
  <ScaleCrop>false</ScaleCrop>
  <HeadingPairs>
    <vt:vector size="6" baseType="variant">
      <vt:variant>
        <vt:lpstr>Używane czcionki</vt:lpstr>
      </vt:variant>
      <vt:variant>
        <vt:i4>6</vt:i4>
      </vt:variant>
      <vt:variant>
        <vt:lpstr>Szablon projektu</vt:lpstr>
      </vt:variant>
      <vt:variant>
        <vt:i4>7</vt:i4>
      </vt:variant>
      <vt:variant>
        <vt:lpstr>Tytuły slajdów</vt:lpstr>
      </vt:variant>
      <vt:variant>
        <vt:i4>30</vt:i4>
      </vt:variant>
    </vt:vector>
  </HeadingPairs>
  <TitlesOfParts>
    <vt:vector size="43" baseType="lpstr">
      <vt:lpstr>Century Schoolbook</vt:lpstr>
      <vt:lpstr>Arial</vt:lpstr>
      <vt:lpstr>Wingdings</vt:lpstr>
      <vt:lpstr>Wingdings 2</vt:lpstr>
      <vt:lpstr>Calibri</vt:lpstr>
      <vt:lpstr>Bauhaus 93</vt:lpstr>
      <vt:lpstr>Wykusz</vt:lpstr>
      <vt:lpstr>Wykusz</vt:lpstr>
      <vt:lpstr>Wykusz</vt:lpstr>
      <vt:lpstr>Wykusz</vt:lpstr>
      <vt:lpstr>Wykusz</vt:lpstr>
      <vt:lpstr>Wykusz</vt:lpstr>
      <vt:lpstr>Wykusz</vt:lpstr>
      <vt:lpstr>HEALTHY LIFE WITHOUT OBESITY VIA SPORTS</vt:lpstr>
      <vt:lpstr>HEALTHY LIFESTYLE</vt:lpstr>
      <vt:lpstr>HEALTHY LIFESTYLE</vt:lpstr>
      <vt:lpstr>PRINCIPLES OF FEEDING BY FORK HEALTHY NUTRITION:</vt:lpstr>
      <vt:lpstr>PRINCIPLES OF FEEDING BY FORK HEALTHY NUTRITION:</vt:lpstr>
      <vt:lpstr> RULES OF HEALTHY EATING</vt:lpstr>
      <vt:lpstr> RULES OF HEALTHY EATING</vt:lpstr>
      <vt:lpstr> RULES OF HEALTHY EATING</vt:lpstr>
      <vt:lpstr>THE DIET FOR AN ATHLETE </vt:lpstr>
      <vt:lpstr>THE DIET FOR AN ATHLETE </vt:lpstr>
      <vt:lpstr> I PRINCIPLES DIET FOR ATHLETES </vt:lpstr>
      <vt:lpstr>I PRINCIPLES DIET FOR ATHLETES</vt:lpstr>
      <vt:lpstr>I PRINCIPLES DIET FOR ATHLETES </vt:lpstr>
      <vt:lpstr>II HIGH PROTEIN DIET FOR AN ATHLETE </vt:lpstr>
      <vt:lpstr>II HIGH PROTEIN DIET FOR AN ATHLETE</vt:lpstr>
      <vt:lpstr>II HIGH PROTEIN DIET FOR AN ATHLETE </vt:lpstr>
      <vt:lpstr>II HIGH PROTEIN DIET FOR AN ATHLETE</vt:lpstr>
      <vt:lpstr>III PRINCIPLES OF NUTRITION FOR ACTIVE PEOPLE </vt:lpstr>
      <vt:lpstr>A  REJUVENATING FOOD SYSTEM BY EDWARD BAUMAN</vt:lpstr>
      <vt:lpstr>EATING 4 HEALTHLY</vt:lpstr>
      <vt:lpstr>IV SAMPLE MENU FOR AN ATHLETE </vt:lpstr>
      <vt:lpstr>IV SAMPLE MENU FOR AN ATHLETE</vt:lpstr>
      <vt:lpstr>IV SAMPLE MENU FOR AN ATHLETE</vt:lpstr>
      <vt:lpstr>SPORT</vt:lpstr>
      <vt:lpstr>FORMS OF STIMULATION OF PHYSICAL ACTIVITY OF PEOPLE WITH DISABILITIES </vt:lpstr>
      <vt:lpstr>THROUGH PLAY </vt:lpstr>
      <vt:lpstr>BY PLAYING</vt:lpstr>
      <vt:lpstr>BY TEACHING </vt:lpstr>
      <vt:lpstr>BY WORKING </vt:lpstr>
      <vt:lpstr>THANKS FOR YOUR ATTENSION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dc:title>
  <dc:creator>Fundacja GAMA</dc:creator>
  <cp:lastModifiedBy>WTZ</cp:lastModifiedBy>
  <cp:revision>68</cp:revision>
  <dcterms:created xsi:type="dcterms:W3CDTF">2013-09-26T20:37:06Z</dcterms:created>
  <dcterms:modified xsi:type="dcterms:W3CDTF">2014-03-10T09:26:41Z</dcterms:modified>
</cp:coreProperties>
</file>